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20"/>
  </p:notesMasterIdLst>
  <p:handoutMasterIdLst>
    <p:handoutMasterId r:id="rId21"/>
  </p:handoutMasterIdLst>
  <p:sldIdLst>
    <p:sldId id="258" r:id="rId2"/>
    <p:sldId id="1907" r:id="rId3"/>
    <p:sldId id="1908" r:id="rId4"/>
    <p:sldId id="1909" r:id="rId5"/>
    <p:sldId id="1641" r:id="rId6"/>
    <p:sldId id="1910" r:id="rId7"/>
    <p:sldId id="1911" r:id="rId8"/>
    <p:sldId id="1912" r:id="rId9"/>
    <p:sldId id="1913" r:id="rId10"/>
    <p:sldId id="1779" r:id="rId11"/>
    <p:sldId id="1914" r:id="rId12"/>
    <p:sldId id="1778" r:id="rId13"/>
    <p:sldId id="1915" r:id="rId14"/>
    <p:sldId id="1916" r:id="rId15"/>
    <p:sldId id="1917" r:id="rId16"/>
    <p:sldId id="1918" r:id="rId17"/>
    <p:sldId id="1919" r:id="rId18"/>
    <p:sldId id="1920" r:id="rId1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67"/>
    <a:srgbClr val="8922FD"/>
    <a:srgbClr val="92D050"/>
    <a:srgbClr val="8424F8"/>
    <a:srgbClr val="FF0000"/>
    <a:srgbClr val="D6CDEC"/>
    <a:srgbClr val="78BD70"/>
    <a:srgbClr val="78B044"/>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0"/>
    <p:restoredTop sz="96327" autoAdjust="0"/>
  </p:normalViewPr>
  <p:slideViewPr>
    <p:cSldViewPr>
      <p:cViewPr varScale="1">
        <p:scale>
          <a:sx n="128" d="100"/>
          <a:sy n="128" d="100"/>
        </p:scale>
        <p:origin x="896"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3E1F6-4C04-DA88-28DA-A44A7667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9A6F6-486E-35DF-E854-195600BFC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1538-A410-3F34-F87B-093650346CF8}"/>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E8BC9E85-1357-EB6F-EB2B-46D7E90240EA}"/>
              </a:ext>
            </a:extLst>
          </p:cNvPr>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218260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5D51-6DD2-1AA2-57B6-2F67DA184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C4A42-918E-CD26-A960-80AF098FC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68B25-2EE9-8F57-A92D-876F12632FD2}"/>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A863166A-C96B-9A14-3F7B-2612403F1A11}"/>
              </a:ext>
            </a:extLst>
          </p:cNvPr>
          <p:cNvSpPr>
            <a:spLocks noGrp="1"/>
          </p:cNvSpPr>
          <p:nvPr>
            <p:ph type="sldNum" sz="quarter" idx="5"/>
          </p:nvPr>
        </p:nvSpPr>
        <p:spPr/>
        <p:txBody>
          <a:bodyPr/>
          <a:lstStyle/>
          <a:p>
            <a:pPr>
              <a:defRPr/>
            </a:pPr>
            <a:fld id="{2BFE2475-28EF-9A44-97D3-D2287C00B1B1}" type="slidenum">
              <a:rPr lang="en-US" smtClean="0"/>
              <a:pPr>
                <a:defRPr/>
              </a:pPr>
              <a:t>7</a:t>
            </a:fld>
            <a:endParaRPr lang="en-US"/>
          </a:p>
        </p:txBody>
      </p:sp>
    </p:spTree>
    <p:extLst>
      <p:ext uri="{BB962C8B-B14F-4D97-AF65-F5344CB8AC3E}">
        <p14:creationId xmlns:p14="http://schemas.microsoft.com/office/powerpoint/2010/main" val="278764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quick look at Slang verification concepts, in additional to your application code, you can have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behavioral contracts which are automatically verified using symbolic execution and SMT solvers.    The Slang verification environment is really user-friendly – for example, although verification is </a:t>
            </a:r>
            <a:r>
              <a:rPr lang="en-US" dirty="0" err="1"/>
              <a:t>largly</a:t>
            </a:r>
            <a:r>
              <a:rPr lang="en-US" dirty="0"/>
              <a:t> automatic – guided by a few annotations,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drill down in multiple ways to see the deductions going on behind the scenes and to see the underlying interactions with the SMT solver.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 the the Slang to C translation is not yet proven correct, the generated C code is compatible with the verified </a:t>
            </a:r>
            <a:r>
              <a:rPr lang="en-US" dirty="0" err="1"/>
              <a:t>CompCert</a:t>
            </a:r>
            <a:r>
              <a:rPr lang="en-US" dirty="0"/>
              <a:t> C compiler, so we are laying the foundation for extending the verified translation stack up through the layers of abstraction.</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10</a:t>
            </a:fld>
            <a:endParaRPr lang="en-US"/>
          </a:p>
        </p:txBody>
      </p:sp>
    </p:spTree>
    <p:extLst>
      <p:ext uri="{BB962C8B-B14F-4D97-AF65-F5344CB8AC3E}">
        <p14:creationId xmlns:p14="http://schemas.microsoft.com/office/powerpoint/2010/main" val="237337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uc?export=download&amp;id=1vkBNWM8pocSz8jUG-E16zdVleELZr2Sk"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extbooks.cs.ksu.edu/cis301/"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youtu.be/SwPJHmZQMaM?si=NwTdb3VFpV-MxSr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a:t>Slang: </a:t>
            </a:r>
            <a:br>
              <a:rPr lang="en-US" sz="4000" dirty="0"/>
            </a:br>
            <a:r>
              <a:rPr lang="en-US" sz="4000" dirty="0"/>
              <a:t>A Safety-Critical Subset of Scala</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1EDB-51FE-0A42-A188-5E99A3545960}"/>
              </a:ext>
            </a:extLst>
          </p:cNvPr>
          <p:cNvSpPr>
            <a:spLocks noGrp="1"/>
          </p:cNvSpPr>
          <p:nvPr>
            <p:ph type="title"/>
          </p:nvPr>
        </p:nvSpPr>
        <p:spPr>
          <a:xfrm>
            <a:off x="457200" y="0"/>
            <a:ext cx="8382000" cy="1143000"/>
          </a:xfrm>
        </p:spPr>
        <p:txBody>
          <a:bodyPr/>
          <a:lstStyle/>
          <a:p>
            <a:r>
              <a:rPr lang="en-US" sz="2800" dirty="0"/>
              <a:t>Slang Contracts </a:t>
            </a:r>
            <a:br>
              <a:rPr lang="en-US" sz="2000" dirty="0"/>
            </a:br>
            <a:r>
              <a:rPr lang="en-US" sz="2000" dirty="0"/>
              <a:t>and Automated Verification via Symbolic Execution (</a:t>
            </a:r>
            <a:r>
              <a:rPr lang="en-US" sz="2000" dirty="0" err="1"/>
              <a:t>Logika</a:t>
            </a:r>
            <a:r>
              <a:rPr lang="en-US" sz="2000" dirty="0"/>
              <a:t>)</a:t>
            </a:r>
          </a:p>
        </p:txBody>
      </p:sp>
      <p:sp>
        <p:nvSpPr>
          <p:cNvPr id="4" name="Slide Number Placeholder 3">
            <a:extLst>
              <a:ext uri="{FF2B5EF4-FFF2-40B4-BE49-F238E27FC236}">
                <a16:creationId xmlns:a16="http://schemas.microsoft.com/office/drawing/2014/main" id="{F2024CBA-5BAB-784B-8774-055E7C77345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pic>
        <p:nvPicPr>
          <p:cNvPr id="7" name="Picture 6">
            <a:extLst>
              <a:ext uri="{FF2B5EF4-FFF2-40B4-BE49-F238E27FC236}">
                <a16:creationId xmlns:a16="http://schemas.microsoft.com/office/drawing/2014/main" id="{3364D406-8517-6449-B0F6-999FA1DCE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295400"/>
            <a:ext cx="7848600" cy="5081124"/>
          </a:xfrm>
          <a:prstGeom prst="rect">
            <a:avLst/>
          </a:prstGeom>
        </p:spPr>
      </p:pic>
      <p:sp>
        <p:nvSpPr>
          <p:cNvPr id="8" name="TextBox 7">
            <a:extLst>
              <a:ext uri="{FF2B5EF4-FFF2-40B4-BE49-F238E27FC236}">
                <a16:creationId xmlns:a16="http://schemas.microsoft.com/office/drawing/2014/main" id="{B040FC61-A79A-0B43-9796-20CD23B76CB4}"/>
              </a:ext>
            </a:extLst>
          </p:cNvPr>
          <p:cNvSpPr txBox="1"/>
          <p:nvPr/>
        </p:nvSpPr>
        <p:spPr>
          <a:xfrm>
            <a:off x="3352799" y="6172200"/>
            <a:ext cx="5410201" cy="646331"/>
          </a:xfrm>
          <a:prstGeom prst="rect">
            <a:avLst/>
          </a:prstGeom>
          <a:noFill/>
        </p:spPr>
        <p:txBody>
          <a:bodyPr wrap="square" rtlCol="0">
            <a:spAutoFit/>
          </a:bodyPr>
          <a:lstStyle/>
          <a:p>
            <a:r>
              <a:rPr lang="en-US" sz="1200" dirty="0"/>
              <a:t>Slang applications can be integrated with Scala and Java and executed on JVM or </a:t>
            </a:r>
            <a:r>
              <a:rPr lang="en-US" sz="1200" dirty="0" err="1"/>
              <a:t>transpiled</a:t>
            </a:r>
            <a:r>
              <a:rPr lang="en-US" sz="1200" dirty="0"/>
              <a:t> to JS or C.  The generated C has bounded memory usage and no garbage collection &amp;  compatible with verified </a:t>
            </a:r>
            <a:r>
              <a:rPr lang="en-US" sz="1200" dirty="0" err="1"/>
              <a:t>CompCert</a:t>
            </a:r>
            <a:r>
              <a:rPr lang="en-US" sz="1200" dirty="0"/>
              <a:t> compiler.</a:t>
            </a:r>
          </a:p>
        </p:txBody>
      </p:sp>
      <p:grpSp>
        <p:nvGrpSpPr>
          <p:cNvPr id="15" name="Group 14">
            <a:extLst>
              <a:ext uri="{FF2B5EF4-FFF2-40B4-BE49-F238E27FC236}">
                <a16:creationId xmlns:a16="http://schemas.microsoft.com/office/drawing/2014/main" id="{6D5E27D4-7A1C-8C47-9272-216677104A3B}"/>
              </a:ext>
            </a:extLst>
          </p:cNvPr>
          <p:cNvGrpSpPr/>
          <p:nvPr/>
        </p:nvGrpSpPr>
        <p:grpSpPr>
          <a:xfrm>
            <a:off x="1143000" y="1981200"/>
            <a:ext cx="4038600" cy="1752600"/>
            <a:chOff x="1143000" y="1981200"/>
            <a:chExt cx="4038600" cy="1752600"/>
          </a:xfrm>
        </p:grpSpPr>
        <p:sp>
          <p:nvSpPr>
            <p:cNvPr id="9" name="Rectangle 8">
              <a:extLst>
                <a:ext uri="{FF2B5EF4-FFF2-40B4-BE49-F238E27FC236}">
                  <a16:creationId xmlns:a16="http://schemas.microsoft.com/office/drawing/2014/main" id="{675D47AE-C995-9C40-A601-66EEBF409045}"/>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12">
              <a:extLst>
                <a:ext uri="{FF2B5EF4-FFF2-40B4-BE49-F238E27FC236}">
                  <a16:creationId xmlns:a16="http://schemas.microsoft.com/office/drawing/2014/main" id="{54691E7C-5839-1A4A-9F0D-6AB30D076FF9}"/>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11" name="Text Box 12">
            <a:extLst>
              <a:ext uri="{FF2B5EF4-FFF2-40B4-BE49-F238E27FC236}">
                <a16:creationId xmlns:a16="http://schemas.microsoft.com/office/drawing/2014/main" id="{5C66561B-CC38-B340-84F0-351FA4A68EE6}"/>
              </a:ext>
            </a:extLst>
          </p:cNvPr>
          <p:cNvSpPr txBox="1">
            <a:spLocks noChangeArrowheads="1"/>
          </p:cNvSpPr>
          <p:nvPr/>
        </p:nvSpPr>
        <p:spPr bwMode="auto">
          <a:xfrm>
            <a:off x="3276600" y="5105400"/>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7" name="Group 16">
            <a:extLst>
              <a:ext uri="{FF2B5EF4-FFF2-40B4-BE49-F238E27FC236}">
                <a16:creationId xmlns:a16="http://schemas.microsoft.com/office/drawing/2014/main" id="{18B75360-BBE2-4A44-AAA1-2728EF6BE380}"/>
              </a:ext>
            </a:extLst>
          </p:cNvPr>
          <p:cNvGrpSpPr/>
          <p:nvPr/>
        </p:nvGrpSpPr>
        <p:grpSpPr>
          <a:xfrm>
            <a:off x="152400" y="2133600"/>
            <a:ext cx="8382000" cy="4119265"/>
            <a:chOff x="152400" y="2133600"/>
            <a:chExt cx="8382000" cy="4119265"/>
          </a:xfrm>
        </p:grpSpPr>
        <p:sp>
          <p:nvSpPr>
            <p:cNvPr id="12" name="Text Box 12">
              <a:extLst>
                <a:ext uri="{FF2B5EF4-FFF2-40B4-BE49-F238E27FC236}">
                  <a16:creationId xmlns:a16="http://schemas.microsoft.com/office/drawing/2014/main" id="{F1065172-B844-F445-995E-B39C9FD38AC8}"/>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6" name="Group 15">
              <a:extLst>
                <a:ext uri="{FF2B5EF4-FFF2-40B4-BE49-F238E27FC236}">
                  <a16:creationId xmlns:a16="http://schemas.microsoft.com/office/drawing/2014/main" id="{CB778726-F507-F341-9B82-08CBD37AA2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7DC8D468-8A40-A249-8463-1191DC935A1F}"/>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403CD0B-9E68-3D4E-A0D7-ABA17A6ACAB4}"/>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
        <p:nvSpPr>
          <p:cNvPr id="5" name="TextBox 4">
            <a:extLst>
              <a:ext uri="{FF2B5EF4-FFF2-40B4-BE49-F238E27FC236}">
                <a16:creationId xmlns:a16="http://schemas.microsoft.com/office/drawing/2014/main" id="{5F6EC6EC-9FA0-AE99-0DFC-FA6FFC272E67}"/>
              </a:ext>
            </a:extLst>
          </p:cNvPr>
          <p:cNvSpPr txBox="1"/>
          <p:nvPr/>
        </p:nvSpPr>
        <p:spPr>
          <a:xfrm>
            <a:off x="6934199" y="-7411"/>
            <a:ext cx="2209801" cy="646331"/>
          </a:xfrm>
          <a:prstGeom prst="rect">
            <a:avLst/>
          </a:prstGeom>
          <a:noFill/>
        </p:spPr>
        <p:txBody>
          <a:bodyPr wrap="square" rtlCol="0">
            <a:spAutoFit/>
          </a:bodyPr>
          <a:lstStyle/>
          <a:p>
            <a:r>
              <a:rPr lang="en-US" sz="1800" dirty="0"/>
              <a:t>DARPA SBIR w/ </a:t>
            </a:r>
          </a:p>
          <a:p>
            <a:r>
              <a:rPr lang="en-US" sz="1800" dirty="0"/>
              <a:t>Galois</a:t>
            </a:r>
          </a:p>
        </p:txBody>
      </p:sp>
      <p:sp>
        <p:nvSpPr>
          <p:cNvPr id="6" name="Text Box 12">
            <a:extLst>
              <a:ext uri="{FF2B5EF4-FFF2-40B4-BE49-F238E27FC236}">
                <a16:creationId xmlns:a16="http://schemas.microsoft.com/office/drawing/2014/main" id="{DDB8212F-2748-79B9-9D0E-4EFEA9A1D8C5}"/>
              </a:ext>
            </a:extLst>
          </p:cNvPr>
          <p:cNvSpPr txBox="1">
            <a:spLocks noChangeArrowheads="1"/>
          </p:cNvSpPr>
          <p:nvPr/>
        </p:nvSpPr>
        <p:spPr bwMode="auto">
          <a:xfrm>
            <a:off x="533399" y="1361300"/>
            <a:ext cx="5410201"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 high-integrity subset of Scala  + </a:t>
            </a:r>
            <a:r>
              <a:rPr lang="en-US" sz="1200" i="1" dirty="0" err="1"/>
              <a:t>Logika</a:t>
            </a:r>
            <a:r>
              <a:rPr lang="en-US" sz="1200" i="1" dirty="0"/>
              <a:t> verification in IntelliJ IDE</a:t>
            </a:r>
          </a:p>
        </p:txBody>
      </p:sp>
    </p:spTree>
    <p:extLst>
      <p:ext uri="{BB962C8B-B14F-4D97-AF65-F5344CB8AC3E}">
        <p14:creationId xmlns:p14="http://schemas.microsoft.com/office/powerpoint/2010/main" val="262287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114D-14FE-1968-1CC9-8137A6A758C8}"/>
              </a:ext>
            </a:extLst>
          </p:cNvPr>
          <p:cNvSpPr>
            <a:spLocks noGrp="1"/>
          </p:cNvSpPr>
          <p:nvPr>
            <p:ph type="title"/>
          </p:nvPr>
        </p:nvSpPr>
        <p:spPr/>
        <p:txBody>
          <a:bodyPr/>
          <a:lstStyle/>
          <a:p>
            <a:r>
              <a:rPr lang="en-US" dirty="0" err="1"/>
              <a:t>Logika</a:t>
            </a:r>
            <a:r>
              <a:rPr lang="en-US" dirty="0"/>
              <a:t> – Distinctive Features</a:t>
            </a:r>
          </a:p>
        </p:txBody>
      </p:sp>
      <p:sp>
        <p:nvSpPr>
          <p:cNvPr id="4" name="Content Placeholder 3">
            <a:extLst>
              <a:ext uri="{FF2B5EF4-FFF2-40B4-BE49-F238E27FC236}">
                <a16:creationId xmlns:a16="http://schemas.microsoft.com/office/drawing/2014/main" id="{FECA8718-F66E-537E-CB34-85A88B6C6F0B}"/>
              </a:ext>
            </a:extLst>
          </p:cNvPr>
          <p:cNvSpPr>
            <a:spLocks noGrp="1"/>
          </p:cNvSpPr>
          <p:nvPr>
            <p:ph idx="1"/>
          </p:nvPr>
        </p:nvSpPr>
        <p:spPr>
          <a:xfrm>
            <a:off x="609600" y="1524000"/>
            <a:ext cx="8229600" cy="5181600"/>
          </a:xfrm>
        </p:spPr>
        <p:txBody>
          <a:bodyPr/>
          <a:lstStyle/>
          <a:p>
            <a:r>
              <a:rPr lang="en-US" sz="2000" dirty="0"/>
              <a:t>Significant engineering effort devoted to…</a:t>
            </a:r>
          </a:p>
          <a:p>
            <a:pPr lvl="1"/>
            <a:r>
              <a:rPr lang="en-US" sz="1800" dirty="0"/>
              <a:t>Presenting verification information (specs, results) directly in terms of programming language features</a:t>
            </a:r>
          </a:p>
          <a:p>
            <a:pPr lvl="1"/>
            <a:r>
              <a:rPr lang="en-US" sz="1800" dirty="0"/>
              <a:t>Integration into developer workflows</a:t>
            </a:r>
          </a:p>
          <a:p>
            <a:r>
              <a:rPr lang="en-US" sz="2000" dirty="0"/>
              <a:t>Optimizations for usability and scaling</a:t>
            </a:r>
          </a:p>
          <a:p>
            <a:pPr lvl="1"/>
            <a:r>
              <a:rPr lang="en-US" sz="1800" dirty="0"/>
              <a:t>“Always on”, Incremental checking</a:t>
            </a:r>
          </a:p>
          <a:p>
            <a:pPr lvl="1"/>
            <a:r>
              <a:rPr lang="en-US" sz="1800" dirty="0"/>
              <a:t>Parallelization, server-based architecture</a:t>
            </a:r>
          </a:p>
          <a:p>
            <a:r>
              <a:rPr lang="en-US" sz="2000" dirty="0"/>
              <a:t>Integrated proof language</a:t>
            </a:r>
          </a:p>
          <a:p>
            <a:pPr lvl="1"/>
            <a:r>
              <a:rPr lang="en-US" sz="1800" dirty="0"/>
              <a:t>Blending SMT and Interactive Theorem Proving</a:t>
            </a:r>
          </a:p>
          <a:p>
            <a:r>
              <a:rPr lang="en-US" sz="2000" dirty="0"/>
              <a:t>Integrated into a broader vision for model-based development of critical systems using industry standard modeling languages (AADL, SysMLv2)</a:t>
            </a:r>
          </a:p>
          <a:p>
            <a:r>
              <a:rPr lang="en-US" sz="2000" dirty="0"/>
              <a:t>Pedagogical Features</a:t>
            </a:r>
          </a:p>
          <a:p>
            <a:pPr lvl="1"/>
            <a:r>
              <a:rPr lang="en-US" sz="1800" dirty="0"/>
              <a:t>A number of “extras” to support teaching of formal methods and program reasoning</a:t>
            </a:r>
          </a:p>
          <a:p>
            <a:endParaRPr lang="en-US" sz="2000" dirty="0"/>
          </a:p>
          <a:p>
            <a:pPr lvl="1"/>
            <a:endParaRPr lang="en-US" sz="1800" dirty="0"/>
          </a:p>
          <a:p>
            <a:pPr lvl="1"/>
            <a:endParaRPr lang="en-US" sz="1800" dirty="0"/>
          </a:p>
        </p:txBody>
      </p:sp>
      <p:sp>
        <p:nvSpPr>
          <p:cNvPr id="3" name="Slide Number Placeholder 2">
            <a:extLst>
              <a:ext uri="{FF2B5EF4-FFF2-40B4-BE49-F238E27FC236}">
                <a16:creationId xmlns:a16="http://schemas.microsoft.com/office/drawing/2014/main" id="{D2D2C014-BC25-5D8D-4E05-59CABBE4CC5C}"/>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41898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03B554-841A-AA6B-8B9B-81F4342F4EE6}"/>
              </a:ext>
            </a:extLst>
          </p:cNvPr>
          <p:cNvSpPr>
            <a:spLocks noGrp="1"/>
          </p:cNvSpPr>
          <p:nvPr>
            <p:ph type="title"/>
          </p:nvPr>
        </p:nvSpPr>
        <p:spPr/>
        <p:txBody>
          <a:bodyPr/>
          <a:lstStyle/>
          <a:p>
            <a:r>
              <a:rPr lang="en-US" dirty="0" err="1"/>
              <a:t>Logika</a:t>
            </a:r>
            <a:r>
              <a:rPr lang="en-US" dirty="0"/>
              <a:t> Verification</a:t>
            </a:r>
            <a:br>
              <a:rPr lang="en-US" dirty="0"/>
            </a:br>
            <a:r>
              <a:rPr lang="en-US" sz="2800" dirty="0"/>
              <a:t>Featureful, Integrated Capabilities</a:t>
            </a:r>
            <a:endParaRPr lang="en-US" dirty="0"/>
          </a:p>
        </p:txBody>
      </p:sp>
      <p:sp>
        <p:nvSpPr>
          <p:cNvPr id="6" name="Slide Number Placeholder 5">
            <a:extLst>
              <a:ext uri="{FF2B5EF4-FFF2-40B4-BE49-F238E27FC236}">
                <a16:creationId xmlns:a16="http://schemas.microsoft.com/office/drawing/2014/main" id="{0B418299-BCFF-A9AA-E8EB-EFADABD44817}"/>
              </a:ext>
            </a:extLst>
          </p:cNvPr>
          <p:cNvSpPr>
            <a:spLocks noGrp="1"/>
          </p:cNvSpPr>
          <p:nvPr>
            <p:ph type="sldNum" sz="quarter" idx="11"/>
          </p:nvPr>
        </p:nvSpPr>
        <p:spPr/>
        <p:txBody>
          <a:bodyPr/>
          <a:lstStyle/>
          <a:p>
            <a:pPr>
              <a:defRPr/>
            </a:pPr>
            <a:fld id="{1EE9051A-5116-C044-BC66-ED283B4D5A77}" type="slidenum">
              <a:rPr lang="en-US" smtClean="0"/>
              <a:pPr>
                <a:defRPr/>
              </a:pPr>
              <a:t>12</a:t>
            </a:fld>
            <a:endParaRPr lang="en-US"/>
          </a:p>
        </p:txBody>
      </p:sp>
      <p:pic>
        <p:nvPicPr>
          <p:cNvPr id="8" name="Picture 7">
            <a:extLst>
              <a:ext uri="{FF2B5EF4-FFF2-40B4-BE49-F238E27FC236}">
                <a16:creationId xmlns:a16="http://schemas.microsoft.com/office/drawing/2014/main" id="{CF923FAB-F65D-27AB-1199-87A5A3F77B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2126581"/>
            <a:ext cx="5715000" cy="4205000"/>
          </a:xfrm>
          <a:prstGeom prst="rect">
            <a:avLst/>
          </a:prstGeom>
        </p:spPr>
      </p:pic>
      <p:sp>
        <p:nvSpPr>
          <p:cNvPr id="9" name="TextBox 8">
            <a:extLst>
              <a:ext uri="{FF2B5EF4-FFF2-40B4-BE49-F238E27FC236}">
                <a16:creationId xmlns:a16="http://schemas.microsoft.com/office/drawing/2014/main" id="{AEC149C7-7BD9-DA2A-7B6D-8573A8A33AD3}"/>
              </a:ext>
            </a:extLst>
          </p:cNvPr>
          <p:cNvSpPr txBox="1"/>
          <p:nvPr/>
        </p:nvSpPr>
        <p:spPr>
          <a:xfrm>
            <a:off x="571500" y="1283465"/>
            <a:ext cx="8382000" cy="584775"/>
          </a:xfrm>
          <a:prstGeom prst="rect">
            <a:avLst/>
          </a:prstGeom>
          <a:solidFill>
            <a:schemeClr val="accent2"/>
          </a:solidFill>
        </p:spPr>
        <p:txBody>
          <a:bodyPr wrap="square" rtlCol="0">
            <a:spAutoFit/>
          </a:bodyPr>
          <a:lstStyle/>
          <a:p>
            <a:r>
              <a:rPr lang="en-US" sz="1600" dirty="0" err="1"/>
              <a:t>Logika</a:t>
            </a:r>
            <a:r>
              <a:rPr lang="en-US" sz="1600" dirty="0"/>
              <a:t> has a </a:t>
            </a:r>
            <a:r>
              <a:rPr lang="en-US" sz="1600" b="1" dirty="0"/>
              <a:t>server-based architecture </a:t>
            </a:r>
            <a:r>
              <a:rPr lang="en-US" sz="1600" dirty="0"/>
              <a:t>with a suite of SMT solvers (Z3, </a:t>
            </a:r>
            <a:r>
              <a:rPr lang="en-US" sz="1600" dirty="0" err="1"/>
              <a:t>CVCx</a:t>
            </a:r>
            <a:r>
              <a:rPr lang="en-US" sz="1600" dirty="0"/>
              <a:t>, Alt-Ergo), uses massive parallelization, with “always on” smart incremental checking</a:t>
            </a:r>
            <a:endParaRPr lang="en-US" sz="1200" b="1" dirty="0"/>
          </a:p>
        </p:txBody>
      </p:sp>
      <p:grpSp>
        <p:nvGrpSpPr>
          <p:cNvPr id="10" name="Group 9">
            <a:extLst>
              <a:ext uri="{FF2B5EF4-FFF2-40B4-BE49-F238E27FC236}">
                <a16:creationId xmlns:a16="http://schemas.microsoft.com/office/drawing/2014/main" id="{BD31F15E-E5BF-F051-5CDF-8A20BF4463CE}"/>
              </a:ext>
            </a:extLst>
          </p:cNvPr>
          <p:cNvGrpSpPr/>
          <p:nvPr/>
        </p:nvGrpSpPr>
        <p:grpSpPr>
          <a:xfrm>
            <a:off x="838200" y="2035099"/>
            <a:ext cx="4572000" cy="4296482"/>
            <a:chOff x="854529" y="1849335"/>
            <a:chExt cx="4327071" cy="1884465"/>
          </a:xfrm>
        </p:grpSpPr>
        <p:sp>
          <p:nvSpPr>
            <p:cNvPr id="11" name="Rectangle 10">
              <a:extLst>
                <a:ext uri="{FF2B5EF4-FFF2-40B4-BE49-F238E27FC236}">
                  <a16:creationId xmlns:a16="http://schemas.microsoft.com/office/drawing/2014/main" id="{3DB2C639-1F5D-23B1-964D-AA28ABFA2CA5}"/>
                </a:ext>
              </a:extLst>
            </p:cNvPr>
            <p:cNvSpPr/>
            <p:nvPr/>
          </p:nvSpPr>
          <p:spPr bwMode="auto">
            <a:xfrm>
              <a:off x="1287236" y="1889460"/>
              <a:ext cx="3894364" cy="184434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5D6B7E7E-FC30-0F5E-6DFC-DAAEFD822B2E}"/>
                </a:ext>
              </a:extLst>
            </p:cNvPr>
            <p:cNvSpPr txBox="1">
              <a:spLocks noChangeArrowheads="1"/>
            </p:cNvSpPr>
            <p:nvPr/>
          </p:nvSpPr>
          <p:spPr bwMode="auto">
            <a:xfrm>
              <a:off x="854529" y="1849335"/>
              <a:ext cx="2020661" cy="20248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err="1"/>
                <a:t>Logika</a:t>
              </a:r>
              <a:r>
                <a:rPr lang="en-US" sz="1200" i="1" dirty="0"/>
                <a:t> verification of Slang code in IntelliJ IDE on </a:t>
              </a:r>
              <a:r>
                <a:rPr lang="en-US" sz="1200" b="1" i="1" dirty="0"/>
                <a:t>iPad</a:t>
              </a:r>
            </a:p>
          </p:txBody>
        </p:sp>
      </p:grpSp>
      <p:grpSp>
        <p:nvGrpSpPr>
          <p:cNvPr id="16" name="Group 15">
            <a:extLst>
              <a:ext uri="{FF2B5EF4-FFF2-40B4-BE49-F238E27FC236}">
                <a16:creationId xmlns:a16="http://schemas.microsoft.com/office/drawing/2014/main" id="{89985ABD-DEEA-DFCE-A2DA-AF8EEC77E07E}"/>
              </a:ext>
            </a:extLst>
          </p:cNvPr>
          <p:cNvGrpSpPr/>
          <p:nvPr/>
        </p:nvGrpSpPr>
        <p:grpSpPr>
          <a:xfrm>
            <a:off x="5479972" y="2051231"/>
            <a:ext cx="2330528" cy="4280350"/>
            <a:chOff x="5479972" y="2051231"/>
            <a:chExt cx="2330528" cy="4280350"/>
          </a:xfrm>
        </p:grpSpPr>
        <p:sp>
          <p:nvSpPr>
            <p:cNvPr id="13" name="Rectangle 12">
              <a:extLst>
                <a:ext uri="{FF2B5EF4-FFF2-40B4-BE49-F238E27FC236}">
                  <a16:creationId xmlns:a16="http://schemas.microsoft.com/office/drawing/2014/main" id="{70C0D171-7748-977E-B7BD-F3F522288A29}"/>
                </a:ext>
              </a:extLst>
            </p:cNvPr>
            <p:cNvSpPr/>
            <p:nvPr/>
          </p:nvSpPr>
          <p:spPr bwMode="auto">
            <a:xfrm>
              <a:off x="5479972" y="2169568"/>
              <a:ext cx="1530427" cy="4162013"/>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A0681098-771C-A6B1-D33C-4F5175D34ED8}"/>
                </a:ext>
              </a:extLst>
            </p:cNvPr>
            <p:cNvSpPr txBox="1">
              <a:spLocks noChangeArrowheads="1"/>
            </p:cNvSpPr>
            <p:nvPr/>
          </p:nvSpPr>
          <p:spPr bwMode="auto">
            <a:xfrm>
              <a:off x="5675462" y="2051231"/>
              <a:ext cx="213503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...connected to 80-core server to run verification</a:t>
              </a:r>
              <a:endParaRPr lang="en-US" sz="1200" b="1" i="1" dirty="0"/>
            </a:p>
          </p:txBody>
        </p:sp>
      </p:grpSp>
      <p:sp>
        <p:nvSpPr>
          <p:cNvPr id="15" name="TextBox 14">
            <a:extLst>
              <a:ext uri="{FF2B5EF4-FFF2-40B4-BE49-F238E27FC236}">
                <a16:creationId xmlns:a16="http://schemas.microsoft.com/office/drawing/2014/main" id="{94011B0B-EC43-87B9-A5A6-247D0E5F8363}"/>
              </a:ext>
            </a:extLst>
          </p:cNvPr>
          <p:cNvSpPr txBox="1"/>
          <p:nvPr/>
        </p:nvSpPr>
        <p:spPr>
          <a:xfrm>
            <a:off x="3581400" y="6443246"/>
            <a:ext cx="5384807" cy="338554"/>
          </a:xfrm>
          <a:prstGeom prst="rect">
            <a:avLst/>
          </a:prstGeom>
          <a:noFill/>
        </p:spPr>
        <p:txBody>
          <a:bodyPr wrap="none" rtlCol="0">
            <a:spAutoFit/>
          </a:bodyPr>
          <a:lstStyle/>
          <a:p>
            <a:r>
              <a:rPr lang="en-US" sz="800" dirty="0"/>
              <a:t>See </a:t>
            </a:r>
            <a:r>
              <a:rPr lang="en-US" sz="800" b="0" i="0" dirty="0">
                <a:effectLst/>
                <a:latin typeface="Menlo-Regular" panose="020B0609030804020204" pitchFamily="49" charset="0"/>
                <a:hlinkClick r:id="rId3"/>
              </a:rPr>
              <a:t>https://drive.google.com/uc?export=download&amp;id=1vkBNWM8pocSz8jUG-E16zdVleELZr2Sk</a:t>
            </a:r>
            <a:endParaRPr lang="en-US" sz="800" b="0" i="0" dirty="0">
              <a:effectLst/>
              <a:latin typeface="Menlo-Regular" panose="020B0609030804020204" pitchFamily="49" charset="0"/>
            </a:endParaRPr>
          </a:p>
          <a:p>
            <a:r>
              <a:rPr lang="en-US" sz="800" dirty="0">
                <a:latin typeface="+mn-lt"/>
              </a:rPr>
              <a:t>for Slang / </a:t>
            </a:r>
            <a:r>
              <a:rPr lang="en-US" sz="800" dirty="0" err="1">
                <a:latin typeface="+mn-lt"/>
              </a:rPr>
              <a:t>Logika</a:t>
            </a:r>
            <a:r>
              <a:rPr lang="en-US" sz="800" dirty="0">
                <a:latin typeface="+mn-lt"/>
              </a:rPr>
              <a:t> overview talk given at the Trusted Computing Center of Excellence Symposium</a:t>
            </a:r>
          </a:p>
        </p:txBody>
      </p:sp>
      <p:sp>
        <p:nvSpPr>
          <p:cNvPr id="17" name="TextBox 16">
            <a:extLst>
              <a:ext uri="{FF2B5EF4-FFF2-40B4-BE49-F238E27FC236}">
                <a16:creationId xmlns:a16="http://schemas.microsoft.com/office/drawing/2014/main" id="{0E43B241-CD69-F32F-8E9E-E9727FF41B73}"/>
              </a:ext>
            </a:extLst>
          </p:cNvPr>
          <p:cNvSpPr txBox="1"/>
          <p:nvPr/>
        </p:nvSpPr>
        <p:spPr>
          <a:xfrm>
            <a:off x="7315200" y="3429000"/>
            <a:ext cx="1524000" cy="1323439"/>
          </a:xfrm>
          <a:prstGeom prst="rect">
            <a:avLst/>
          </a:prstGeom>
          <a:noFill/>
        </p:spPr>
        <p:txBody>
          <a:bodyPr wrap="square" rtlCol="0">
            <a:spAutoFit/>
          </a:bodyPr>
          <a:lstStyle/>
          <a:p>
            <a:r>
              <a:rPr lang="en-US" sz="1600" i="1" dirty="0"/>
              <a:t>From a TCCOE conference demo video of </a:t>
            </a:r>
            <a:r>
              <a:rPr lang="en-US" sz="1600" i="1" dirty="0" err="1"/>
              <a:t>Logika</a:t>
            </a:r>
            <a:r>
              <a:rPr lang="en-US" sz="1600" i="1" dirty="0"/>
              <a:t> in January 2022</a:t>
            </a:r>
          </a:p>
        </p:txBody>
      </p:sp>
    </p:spTree>
    <p:extLst>
      <p:ext uri="{BB962C8B-B14F-4D97-AF65-F5344CB8AC3E}">
        <p14:creationId xmlns:p14="http://schemas.microsoft.com/office/powerpoint/2010/main" val="11331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E5C7-9FE6-7840-71A8-93997765D5ED}"/>
              </a:ext>
            </a:extLst>
          </p:cNvPr>
          <p:cNvSpPr>
            <a:spLocks noGrp="1"/>
          </p:cNvSpPr>
          <p:nvPr>
            <p:ph type="title"/>
          </p:nvPr>
        </p:nvSpPr>
        <p:spPr/>
        <p:txBody>
          <a:bodyPr/>
          <a:lstStyle/>
          <a:p>
            <a:r>
              <a:rPr lang="en-US" dirty="0" err="1"/>
              <a:t>Logika</a:t>
            </a:r>
            <a:r>
              <a:rPr lang="en-US" dirty="0"/>
              <a:t> Scalability Strategies</a:t>
            </a:r>
          </a:p>
        </p:txBody>
      </p:sp>
      <p:sp>
        <p:nvSpPr>
          <p:cNvPr id="3" name="Slide Number Placeholder 2">
            <a:extLst>
              <a:ext uri="{FF2B5EF4-FFF2-40B4-BE49-F238E27FC236}">
                <a16:creationId xmlns:a16="http://schemas.microsoft.com/office/drawing/2014/main" id="{95D1441D-7F67-1BD2-F43B-96B0EBA7687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pic>
        <p:nvPicPr>
          <p:cNvPr id="4" name="Picture 3">
            <a:extLst>
              <a:ext uri="{FF2B5EF4-FFF2-40B4-BE49-F238E27FC236}">
                <a16:creationId xmlns:a16="http://schemas.microsoft.com/office/drawing/2014/main" id="{1DA28F3B-BFA2-DD29-06E8-69CB451B8A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828800"/>
            <a:ext cx="8894776" cy="4114800"/>
          </a:xfrm>
          <a:prstGeom prst="rect">
            <a:avLst/>
          </a:prstGeom>
        </p:spPr>
      </p:pic>
      <p:sp>
        <p:nvSpPr>
          <p:cNvPr id="5" name="Text Box 4">
            <a:extLst>
              <a:ext uri="{FF2B5EF4-FFF2-40B4-BE49-F238E27FC236}">
                <a16:creationId xmlns:a16="http://schemas.microsoft.com/office/drawing/2014/main" id="{86B321AB-49E6-A8D9-9716-EC76BA7512A5}"/>
              </a:ext>
            </a:extLst>
          </p:cNvPr>
          <p:cNvSpPr txBox="1">
            <a:spLocks noChangeArrowheads="1"/>
          </p:cNvSpPr>
          <p:nvPr/>
        </p:nvSpPr>
        <p:spPr bwMode="auto">
          <a:xfrm>
            <a:off x="628336" y="1245662"/>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For technical details, see included paper “</a:t>
            </a:r>
            <a:r>
              <a:rPr lang="en-US" sz="1600" dirty="0" err="1"/>
              <a:t>Logika</a:t>
            </a:r>
            <a:r>
              <a:rPr lang="en-US" sz="1600" dirty="0"/>
              <a:t> Overview”…</a:t>
            </a:r>
          </a:p>
        </p:txBody>
      </p:sp>
    </p:spTree>
    <p:extLst>
      <p:ext uri="{BB962C8B-B14F-4D97-AF65-F5344CB8AC3E}">
        <p14:creationId xmlns:p14="http://schemas.microsoft.com/office/powerpoint/2010/main" val="204386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07A-0B26-7AE2-A284-DE51F74D6090}"/>
              </a:ext>
            </a:extLst>
          </p:cNvPr>
          <p:cNvSpPr>
            <a:spLocks noGrp="1"/>
          </p:cNvSpPr>
          <p:nvPr>
            <p:ph type="title"/>
          </p:nvPr>
        </p:nvSpPr>
        <p:spPr/>
        <p:txBody>
          <a:bodyPr/>
          <a:lstStyle/>
          <a:p>
            <a:r>
              <a:rPr lang="en-US" dirty="0"/>
              <a:t>Proven in Teaching</a:t>
            </a:r>
          </a:p>
        </p:txBody>
      </p:sp>
      <p:sp>
        <p:nvSpPr>
          <p:cNvPr id="3" name="Content Placeholder 2">
            <a:extLst>
              <a:ext uri="{FF2B5EF4-FFF2-40B4-BE49-F238E27FC236}">
                <a16:creationId xmlns:a16="http://schemas.microsoft.com/office/drawing/2014/main" id="{B25AE9BF-5910-EA0B-FFF6-65EC7068AB0E}"/>
              </a:ext>
            </a:extLst>
          </p:cNvPr>
          <p:cNvSpPr>
            <a:spLocks noGrp="1"/>
          </p:cNvSpPr>
          <p:nvPr>
            <p:ph sz="half" idx="1"/>
          </p:nvPr>
        </p:nvSpPr>
        <p:spPr>
          <a:xfrm>
            <a:off x="783265" y="3429000"/>
            <a:ext cx="4000500" cy="1752600"/>
          </a:xfrm>
        </p:spPr>
        <p:txBody>
          <a:bodyPr/>
          <a:lstStyle/>
          <a:p>
            <a:r>
              <a:rPr lang="en-US" sz="1800" dirty="0"/>
              <a:t>Used in required course </a:t>
            </a:r>
            <a:r>
              <a:rPr lang="en-US" sz="1800" b="1" dirty="0"/>
              <a:t>Logical Foundations of Programming</a:t>
            </a:r>
            <a:endParaRPr lang="en-US" sz="1800" dirty="0"/>
          </a:p>
          <a:p>
            <a:r>
              <a:rPr lang="en-US" sz="1800" dirty="0"/>
              <a:t>Over 2000 undergraduates during past seven years</a:t>
            </a:r>
          </a:p>
        </p:txBody>
      </p:sp>
      <p:sp>
        <p:nvSpPr>
          <p:cNvPr id="4" name="Content Placeholder 3">
            <a:extLst>
              <a:ext uri="{FF2B5EF4-FFF2-40B4-BE49-F238E27FC236}">
                <a16:creationId xmlns:a16="http://schemas.microsoft.com/office/drawing/2014/main" id="{3F9F4922-A3A2-9DAE-7175-DB7DA9A0F571}"/>
              </a:ext>
            </a:extLst>
          </p:cNvPr>
          <p:cNvSpPr>
            <a:spLocks noGrp="1"/>
          </p:cNvSpPr>
          <p:nvPr>
            <p:ph sz="half" idx="2"/>
          </p:nvPr>
        </p:nvSpPr>
        <p:spPr>
          <a:xfrm>
            <a:off x="5029200" y="3462206"/>
            <a:ext cx="4000500" cy="1219200"/>
          </a:xfrm>
        </p:spPr>
        <p:txBody>
          <a:bodyPr/>
          <a:lstStyle/>
          <a:p>
            <a:r>
              <a:rPr lang="en-US" sz="1800" dirty="0" err="1"/>
              <a:t>Logika</a:t>
            </a:r>
            <a:r>
              <a:rPr lang="en-US" sz="1800" dirty="0"/>
              <a:t> is being used in both undergraduate and graduate courses at Aarhus University</a:t>
            </a:r>
          </a:p>
        </p:txBody>
      </p:sp>
      <p:sp>
        <p:nvSpPr>
          <p:cNvPr id="5" name="Slide Number Placeholder 4">
            <a:extLst>
              <a:ext uri="{FF2B5EF4-FFF2-40B4-BE49-F238E27FC236}">
                <a16:creationId xmlns:a16="http://schemas.microsoft.com/office/drawing/2014/main" id="{F71AF386-5863-D251-0B14-7E2B595FC42B}"/>
              </a:ext>
            </a:extLst>
          </p:cNvPr>
          <p:cNvSpPr>
            <a:spLocks noGrp="1"/>
          </p:cNvSpPr>
          <p:nvPr>
            <p:ph type="sldNum" sz="quarter" idx="11"/>
          </p:nvPr>
        </p:nvSpPr>
        <p:spPr/>
        <p:txBody>
          <a:bodyPr/>
          <a:lstStyle/>
          <a:p>
            <a:pPr>
              <a:defRPr/>
            </a:pPr>
            <a:fld id="{1EE9051A-5116-C044-BC66-ED283B4D5A77}" type="slidenum">
              <a:rPr lang="en-US" smtClean="0"/>
              <a:pPr>
                <a:defRPr/>
              </a:pPr>
              <a:t>14</a:t>
            </a:fld>
            <a:endParaRPr lang="en-US"/>
          </a:p>
        </p:txBody>
      </p:sp>
      <p:sp>
        <p:nvSpPr>
          <p:cNvPr id="6" name="Text Box 4">
            <a:extLst>
              <a:ext uri="{FF2B5EF4-FFF2-40B4-BE49-F238E27FC236}">
                <a16:creationId xmlns:a16="http://schemas.microsoft.com/office/drawing/2014/main" id="{DA59CDF0-FDED-863C-EC67-351DE3373635}"/>
              </a:ext>
            </a:extLst>
          </p:cNvPr>
          <p:cNvSpPr txBox="1">
            <a:spLocks noChangeArrowheads="1"/>
          </p:cNvSpPr>
          <p:nvPr/>
        </p:nvSpPr>
        <p:spPr bwMode="auto">
          <a:xfrm>
            <a:off x="628336" y="3040827"/>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7" name="Text Box 4">
            <a:extLst>
              <a:ext uri="{FF2B5EF4-FFF2-40B4-BE49-F238E27FC236}">
                <a16:creationId xmlns:a16="http://schemas.microsoft.com/office/drawing/2014/main" id="{8C950EAE-CDDE-1875-59F2-CE99C9378D10}"/>
              </a:ext>
            </a:extLst>
          </p:cNvPr>
          <p:cNvSpPr txBox="1">
            <a:spLocks noChangeArrowheads="1"/>
          </p:cNvSpPr>
          <p:nvPr/>
        </p:nvSpPr>
        <p:spPr bwMode="auto">
          <a:xfrm>
            <a:off x="754912" y="4745801"/>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8" name="Content Placeholder 2">
            <a:extLst>
              <a:ext uri="{FF2B5EF4-FFF2-40B4-BE49-F238E27FC236}">
                <a16:creationId xmlns:a16="http://schemas.microsoft.com/office/drawing/2014/main" id="{80F99162-B442-7383-7643-1CFFF66D7100}"/>
              </a:ext>
            </a:extLst>
          </p:cNvPr>
          <p:cNvSpPr txBox="1">
            <a:spLocks/>
          </p:cNvSpPr>
          <p:nvPr/>
        </p:nvSpPr>
        <p:spPr bwMode="auto">
          <a:xfrm>
            <a:off x="805036" y="5181600"/>
            <a:ext cx="4000500" cy="1518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28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18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18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9pPr>
          </a:lstStyle>
          <a:p>
            <a:r>
              <a:rPr lang="en-US" sz="1800" b="1" kern="0" dirty="0"/>
              <a:t>Model-based Development for High-Assurance Systems </a:t>
            </a:r>
            <a:r>
              <a:rPr lang="en-US" sz="1800" kern="0" dirty="0"/>
              <a:t>(e.g., medical device development)</a:t>
            </a:r>
          </a:p>
          <a:p>
            <a:r>
              <a:rPr lang="en-US" sz="1800" b="1" kern="0" dirty="0"/>
              <a:t>Software Specifications</a:t>
            </a:r>
          </a:p>
        </p:txBody>
      </p:sp>
      <p:pic>
        <p:nvPicPr>
          <p:cNvPr id="9" name="Picture 8">
            <a:extLst>
              <a:ext uri="{FF2B5EF4-FFF2-40B4-BE49-F238E27FC236}">
                <a16:creationId xmlns:a16="http://schemas.microsoft.com/office/drawing/2014/main" id="{C4329B3C-2E38-E7BB-A082-7642C5255C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912" y="1426864"/>
            <a:ext cx="3048000" cy="1361872"/>
          </a:xfrm>
          <a:prstGeom prst="rect">
            <a:avLst/>
          </a:prstGeom>
        </p:spPr>
      </p:pic>
      <p:sp>
        <p:nvSpPr>
          <p:cNvPr id="10" name="Text Box 4">
            <a:extLst>
              <a:ext uri="{FF2B5EF4-FFF2-40B4-BE49-F238E27FC236}">
                <a16:creationId xmlns:a16="http://schemas.microsoft.com/office/drawing/2014/main" id="{43F0CFAA-62A1-8C92-59D5-6D43CD21685F}"/>
              </a:ext>
            </a:extLst>
          </p:cNvPr>
          <p:cNvSpPr txBox="1">
            <a:spLocks noChangeArrowheads="1"/>
          </p:cNvSpPr>
          <p:nvPr/>
        </p:nvSpPr>
        <p:spPr bwMode="auto">
          <a:xfrm>
            <a:off x="4965024" y="3048000"/>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Aarhus University -- Denmark</a:t>
            </a:r>
          </a:p>
        </p:txBody>
      </p:sp>
      <p:pic>
        <p:nvPicPr>
          <p:cNvPr id="11" name="Picture 10">
            <a:extLst>
              <a:ext uri="{FF2B5EF4-FFF2-40B4-BE49-F238E27FC236}">
                <a16:creationId xmlns:a16="http://schemas.microsoft.com/office/drawing/2014/main" id="{680B6886-E177-4B8D-0932-EEA8599982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7836" y="4696538"/>
            <a:ext cx="2791343" cy="1859234"/>
          </a:xfrm>
          <a:prstGeom prst="rect">
            <a:avLst/>
          </a:prstGeom>
        </p:spPr>
      </p:pic>
      <p:sp>
        <p:nvSpPr>
          <p:cNvPr id="12" name="TextBox 11">
            <a:extLst>
              <a:ext uri="{FF2B5EF4-FFF2-40B4-BE49-F238E27FC236}">
                <a16:creationId xmlns:a16="http://schemas.microsoft.com/office/drawing/2014/main" id="{C8195FB7-8BA8-E389-E050-CA3159B15CB1}"/>
              </a:ext>
            </a:extLst>
          </p:cNvPr>
          <p:cNvSpPr txBox="1"/>
          <p:nvPr/>
        </p:nvSpPr>
        <p:spPr>
          <a:xfrm>
            <a:off x="5096045" y="1786491"/>
            <a:ext cx="3092248" cy="646331"/>
          </a:xfrm>
          <a:prstGeom prst="rect">
            <a:avLst/>
          </a:prstGeom>
          <a:noFill/>
        </p:spPr>
        <p:txBody>
          <a:bodyPr wrap="square" rtlCol="0">
            <a:spAutoFit/>
          </a:bodyPr>
          <a:lstStyle/>
          <a:p>
            <a:r>
              <a:rPr lang="en-US" sz="1800" i="1" dirty="0"/>
              <a:t>See included paper on experience at Aarhus </a:t>
            </a:r>
          </a:p>
        </p:txBody>
      </p:sp>
    </p:spTree>
    <p:extLst>
      <p:ext uri="{BB962C8B-B14F-4D97-AF65-F5344CB8AC3E}">
        <p14:creationId xmlns:p14="http://schemas.microsoft.com/office/powerpoint/2010/main" val="14016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B5F6-A24C-5ACA-5AE0-37E7E4F197BF}"/>
              </a:ext>
            </a:extLst>
          </p:cNvPr>
          <p:cNvSpPr>
            <a:spLocks noGrp="1"/>
          </p:cNvSpPr>
          <p:nvPr>
            <p:ph type="title"/>
          </p:nvPr>
        </p:nvSpPr>
        <p:spPr/>
        <p:txBody>
          <a:bodyPr/>
          <a:lstStyle/>
          <a:p>
            <a:r>
              <a:rPr lang="en-US" dirty="0"/>
              <a:t>Pedagogical Support</a:t>
            </a:r>
          </a:p>
        </p:txBody>
      </p:sp>
      <p:sp>
        <p:nvSpPr>
          <p:cNvPr id="7" name="Content Placeholder 6">
            <a:extLst>
              <a:ext uri="{FF2B5EF4-FFF2-40B4-BE49-F238E27FC236}">
                <a16:creationId xmlns:a16="http://schemas.microsoft.com/office/drawing/2014/main" id="{1614F96D-F61C-9916-FBFD-6E72BAB8B37D}"/>
              </a:ext>
            </a:extLst>
          </p:cNvPr>
          <p:cNvSpPr>
            <a:spLocks noGrp="1"/>
          </p:cNvSpPr>
          <p:nvPr>
            <p:ph sz="half" idx="2"/>
          </p:nvPr>
        </p:nvSpPr>
        <p:spPr>
          <a:xfrm>
            <a:off x="5562600" y="1524000"/>
            <a:ext cx="3276600" cy="4876800"/>
          </a:xfrm>
        </p:spPr>
        <p:txBody>
          <a:bodyPr/>
          <a:lstStyle/>
          <a:p>
            <a:r>
              <a:rPr lang="en-US" sz="2000" dirty="0" err="1"/>
              <a:t>Logika</a:t>
            </a:r>
            <a:r>
              <a:rPr lang="en-US" sz="2000" dirty="0"/>
              <a:t> provides a dedicated editor for truth tables</a:t>
            </a:r>
          </a:p>
          <a:p>
            <a:endParaRPr lang="en-US" sz="2000" dirty="0"/>
          </a:p>
          <a:p>
            <a:r>
              <a:rPr lang="en-US" sz="2000" dirty="0"/>
              <a:t>Enables transition from learning the semantics of logic formulas to …</a:t>
            </a:r>
          </a:p>
          <a:p>
            <a:pPr lvl="1"/>
            <a:r>
              <a:rPr lang="en-US" sz="1600" dirty="0"/>
              <a:t>Natural Deduction proofs</a:t>
            </a:r>
          </a:p>
          <a:p>
            <a:pPr lvl="1"/>
            <a:r>
              <a:rPr lang="en-US" sz="1600" dirty="0"/>
              <a:t>Program Logic with manual proofs based on Natural Deduction</a:t>
            </a:r>
          </a:p>
          <a:p>
            <a:pPr lvl="1"/>
            <a:r>
              <a:rPr lang="en-US" sz="1600" dirty="0"/>
              <a:t>Automated program reasoning</a:t>
            </a:r>
          </a:p>
        </p:txBody>
      </p:sp>
      <p:sp>
        <p:nvSpPr>
          <p:cNvPr id="3" name="Slide Number Placeholder 2">
            <a:extLst>
              <a:ext uri="{FF2B5EF4-FFF2-40B4-BE49-F238E27FC236}">
                <a16:creationId xmlns:a16="http://schemas.microsoft.com/office/drawing/2014/main" id="{6E5DE504-3500-A770-98BC-75A1E1789DFD}"/>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pic>
        <p:nvPicPr>
          <p:cNvPr id="4" name="Picture 3">
            <a:extLst>
              <a:ext uri="{FF2B5EF4-FFF2-40B4-BE49-F238E27FC236}">
                <a16:creationId xmlns:a16="http://schemas.microsoft.com/office/drawing/2014/main" id="{ADC10C38-0DEC-3B2B-5EF2-9AECE17EB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057400"/>
            <a:ext cx="4744851" cy="4191000"/>
          </a:xfrm>
          <a:prstGeom prst="rect">
            <a:avLst/>
          </a:prstGeom>
        </p:spPr>
      </p:pic>
      <p:sp>
        <p:nvSpPr>
          <p:cNvPr id="5" name="Text Box 4">
            <a:extLst>
              <a:ext uri="{FF2B5EF4-FFF2-40B4-BE49-F238E27FC236}">
                <a16:creationId xmlns:a16="http://schemas.microsoft.com/office/drawing/2014/main" id="{355A997B-AC79-2566-6303-1CE893A1956C}"/>
              </a:ext>
            </a:extLst>
          </p:cNvPr>
          <p:cNvSpPr txBox="1">
            <a:spLocks noChangeArrowheads="1"/>
          </p:cNvSpPr>
          <p:nvPr/>
        </p:nvSpPr>
        <p:spPr bwMode="auto">
          <a:xfrm>
            <a:off x="609600" y="1219200"/>
            <a:ext cx="45720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editing and checking Truth Tables</a:t>
            </a:r>
          </a:p>
        </p:txBody>
      </p:sp>
      <p:sp>
        <p:nvSpPr>
          <p:cNvPr id="8" name="TextBox 7">
            <a:extLst>
              <a:ext uri="{FF2B5EF4-FFF2-40B4-BE49-F238E27FC236}">
                <a16:creationId xmlns:a16="http://schemas.microsoft.com/office/drawing/2014/main" id="{E8A8B44F-5108-5433-634E-6F0611424193}"/>
              </a:ext>
            </a:extLst>
          </p:cNvPr>
          <p:cNvSpPr txBox="1"/>
          <p:nvPr/>
        </p:nvSpPr>
        <p:spPr>
          <a:xfrm>
            <a:off x="1066800" y="6345535"/>
            <a:ext cx="5569730"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-examples/truth-tables</a:t>
            </a:r>
          </a:p>
        </p:txBody>
      </p:sp>
    </p:spTree>
    <p:extLst>
      <p:ext uri="{BB962C8B-B14F-4D97-AF65-F5344CB8AC3E}">
        <p14:creationId xmlns:p14="http://schemas.microsoft.com/office/powerpoint/2010/main" val="422346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2B45-C314-7B40-C10D-064528930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5A31F-885B-83A5-8EB4-1870CB33C21A}"/>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84D7A402-C6BD-B671-92E1-9CDE992181FC}"/>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5" name="Text Box 4">
            <a:extLst>
              <a:ext uri="{FF2B5EF4-FFF2-40B4-BE49-F238E27FC236}">
                <a16:creationId xmlns:a16="http://schemas.microsoft.com/office/drawing/2014/main" id="{96C8A93C-7A31-D303-AAF2-4A5608447985}"/>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specifying and checking natural deduction proofs for first-order logic</a:t>
            </a:r>
          </a:p>
        </p:txBody>
      </p:sp>
      <p:sp>
        <p:nvSpPr>
          <p:cNvPr id="8" name="TextBox 7">
            <a:extLst>
              <a:ext uri="{FF2B5EF4-FFF2-40B4-BE49-F238E27FC236}">
                <a16:creationId xmlns:a16="http://schemas.microsoft.com/office/drawing/2014/main" id="{969B2C84-26C0-D13E-0047-D2E32ED40964}"/>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pic>
        <p:nvPicPr>
          <p:cNvPr id="6" name="Picture 5">
            <a:extLst>
              <a:ext uri="{FF2B5EF4-FFF2-40B4-BE49-F238E27FC236}">
                <a16:creationId xmlns:a16="http://schemas.microsoft.com/office/drawing/2014/main" id="{6D696B49-2060-850A-C2F6-E2845E8F57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758133"/>
            <a:ext cx="5562600" cy="4408533"/>
          </a:xfrm>
          <a:prstGeom prst="rect">
            <a:avLst/>
          </a:prstGeom>
        </p:spPr>
      </p:pic>
      <p:sp>
        <p:nvSpPr>
          <p:cNvPr id="11" name="TextBox 10">
            <a:extLst>
              <a:ext uri="{FF2B5EF4-FFF2-40B4-BE49-F238E27FC236}">
                <a16:creationId xmlns:a16="http://schemas.microsoft.com/office/drawing/2014/main" id="{093C5EB4-6461-0BD2-3FA4-B594EAB82058}"/>
              </a:ext>
            </a:extLst>
          </p:cNvPr>
          <p:cNvSpPr txBox="1"/>
          <p:nvPr/>
        </p:nvSpPr>
        <p:spPr>
          <a:xfrm>
            <a:off x="6324600" y="2146280"/>
            <a:ext cx="2514600" cy="3416320"/>
          </a:xfrm>
          <a:prstGeom prst="rect">
            <a:avLst/>
          </a:prstGeom>
          <a:noFill/>
        </p:spPr>
        <p:txBody>
          <a:bodyPr wrap="square" rtlCol="0">
            <a:spAutoFit/>
          </a:bodyPr>
          <a:lstStyle/>
          <a:p>
            <a:r>
              <a:rPr lang="en-US" dirty="0"/>
              <a:t>Natural Deduction proofs are entered in a format deliberately designed to </a:t>
            </a:r>
            <a:r>
              <a:rPr lang="en-US" b="1" dirty="0"/>
              <a:t>emphasize connections to programming</a:t>
            </a:r>
            <a:r>
              <a:rPr lang="en-US" dirty="0"/>
              <a:t>.</a:t>
            </a:r>
          </a:p>
        </p:txBody>
      </p:sp>
      <p:grpSp>
        <p:nvGrpSpPr>
          <p:cNvPr id="12" name="Group 10">
            <a:extLst>
              <a:ext uri="{FF2B5EF4-FFF2-40B4-BE49-F238E27FC236}">
                <a16:creationId xmlns:a16="http://schemas.microsoft.com/office/drawing/2014/main" id="{CFAC2358-01D4-14BE-4A16-3005B7FA80ED}"/>
              </a:ext>
            </a:extLst>
          </p:cNvPr>
          <p:cNvGrpSpPr>
            <a:grpSpLocks/>
          </p:cNvGrpSpPr>
          <p:nvPr/>
        </p:nvGrpSpPr>
        <p:grpSpPr bwMode="auto">
          <a:xfrm>
            <a:off x="3581399" y="2258076"/>
            <a:ext cx="2161194" cy="320476"/>
            <a:chOff x="4665127" y="2355096"/>
            <a:chExt cx="1432912" cy="321255"/>
          </a:xfrm>
        </p:grpSpPr>
        <p:sp>
          <p:nvSpPr>
            <p:cNvPr id="13" name="Text Box 12">
              <a:extLst>
                <a:ext uri="{FF2B5EF4-FFF2-40B4-BE49-F238E27FC236}">
                  <a16:creationId xmlns:a16="http://schemas.microsoft.com/office/drawing/2014/main" id="{4468A360-DD58-3B04-555C-0432CE2728EF}"/>
                </a:ext>
              </a:extLst>
            </p:cNvPr>
            <p:cNvSpPr txBox="1">
              <a:spLocks noChangeArrowheads="1"/>
            </p:cNvSpPr>
            <p:nvPr/>
          </p:nvSpPr>
          <p:spPr bwMode="auto">
            <a:xfrm>
              <a:off x="5069305" y="2355096"/>
              <a:ext cx="1028734"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Sequent to prove</a:t>
              </a:r>
            </a:p>
          </p:txBody>
        </p:sp>
        <p:sp>
          <p:nvSpPr>
            <p:cNvPr id="14" name="Line 13">
              <a:extLst>
                <a:ext uri="{FF2B5EF4-FFF2-40B4-BE49-F238E27FC236}">
                  <a16:creationId xmlns:a16="http://schemas.microsoft.com/office/drawing/2014/main" id="{F782E73D-8A72-3643-FC25-6B90F6F39B0F}"/>
                </a:ext>
              </a:extLst>
            </p:cNvPr>
            <p:cNvSpPr>
              <a:spLocks noChangeShapeType="1"/>
            </p:cNvSpPr>
            <p:nvPr/>
          </p:nvSpPr>
          <p:spPr bwMode="auto">
            <a:xfrm flipH="1">
              <a:off x="4665127" y="2535857"/>
              <a:ext cx="404177" cy="14049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EF14E8CD-C0A8-A719-F702-FF486D436C0B}"/>
              </a:ext>
            </a:extLst>
          </p:cNvPr>
          <p:cNvGrpSpPr>
            <a:grpSpLocks/>
          </p:cNvGrpSpPr>
          <p:nvPr/>
        </p:nvGrpSpPr>
        <p:grpSpPr bwMode="auto">
          <a:xfrm>
            <a:off x="2438400" y="2776820"/>
            <a:ext cx="2438402" cy="307777"/>
            <a:chOff x="3916444" y="2355096"/>
            <a:chExt cx="1616706" cy="308525"/>
          </a:xfrm>
        </p:grpSpPr>
        <p:sp>
          <p:nvSpPr>
            <p:cNvPr id="16" name="Text Box 12">
              <a:extLst>
                <a:ext uri="{FF2B5EF4-FFF2-40B4-BE49-F238E27FC236}">
                  <a16:creationId xmlns:a16="http://schemas.microsoft.com/office/drawing/2014/main" id="{17519F6A-2F66-7EBC-1DAA-33A3B546D764}"/>
                </a:ext>
              </a:extLst>
            </p:cNvPr>
            <p:cNvSpPr txBox="1">
              <a:spLocks noChangeArrowheads="1"/>
            </p:cNvSpPr>
            <p:nvPr/>
          </p:nvSpPr>
          <p:spPr bwMode="auto">
            <a:xfrm>
              <a:off x="5069305" y="2355096"/>
              <a:ext cx="46384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a:t>
              </a:r>
            </a:p>
          </p:txBody>
        </p:sp>
        <p:sp>
          <p:nvSpPr>
            <p:cNvPr id="17" name="Line 13">
              <a:extLst>
                <a:ext uri="{FF2B5EF4-FFF2-40B4-BE49-F238E27FC236}">
                  <a16:creationId xmlns:a16="http://schemas.microsoft.com/office/drawing/2014/main" id="{E492BCAD-4CF4-615E-811D-C42E63A32BA4}"/>
                </a:ext>
              </a:extLst>
            </p:cNvPr>
            <p:cNvSpPr>
              <a:spLocks noChangeShapeType="1"/>
            </p:cNvSpPr>
            <p:nvPr/>
          </p:nvSpPr>
          <p:spPr bwMode="auto">
            <a:xfrm flipH="1" flipV="1">
              <a:off x="3916444" y="2523129"/>
              <a:ext cx="1152860" cy="127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22275CFE-C108-6AD5-992E-F14B6394615F}"/>
              </a:ext>
            </a:extLst>
          </p:cNvPr>
          <p:cNvGrpSpPr>
            <a:grpSpLocks/>
          </p:cNvGrpSpPr>
          <p:nvPr/>
        </p:nvGrpSpPr>
        <p:grpSpPr bwMode="auto">
          <a:xfrm>
            <a:off x="3997209" y="4061910"/>
            <a:ext cx="1870190" cy="409833"/>
            <a:chOff x="4605457" y="2252792"/>
            <a:chExt cx="1239971" cy="410829"/>
          </a:xfrm>
        </p:grpSpPr>
        <p:sp>
          <p:nvSpPr>
            <p:cNvPr id="19" name="Text Box 12">
              <a:extLst>
                <a:ext uri="{FF2B5EF4-FFF2-40B4-BE49-F238E27FC236}">
                  <a16:creationId xmlns:a16="http://schemas.microsoft.com/office/drawing/2014/main" id="{BD63AC15-23B9-8529-C131-1DED40E9AF07}"/>
                </a:ext>
              </a:extLst>
            </p:cNvPr>
            <p:cNvSpPr txBox="1">
              <a:spLocks noChangeArrowheads="1"/>
            </p:cNvSpPr>
            <p:nvPr/>
          </p:nvSpPr>
          <p:spPr bwMode="auto">
            <a:xfrm>
              <a:off x="5069305" y="2355096"/>
              <a:ext cx="77612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Justification</a:t>
              </a:r>
            </a:p>
          </p:txBody>
        </p:sp>
        <p:sp>
          <p:nvSpPr>
            <p:cNvPr id="20" name="Line 13">
              <a:extLst>
                <a:ext uri="{FF2B5EF4-FFF2-40B4-BE49-F238E27FC236}">
                  <a16:creationId xmlns:a16="http://schemas.microsoft.com/office/drawing/2014/main" id="{DA3F6F66-C625-A2EB-19D2-6E402AFEF38D}"/>
                </a:ext>
              </a:extLst>
            </p:cNvPr>
            <p:cNvSpPr>
              <a:spLocks noChangeShapeType="1"/>
            </p:cNvSpPr>
            <p:nvPr/>
          </p:nvSpPr>
          <p:spPr bwMode="auto">
            <a:xfrm flipH="1" flipV="1">
              <a:off x="4605457" y="2252792"/>
              <a:ext cx="463847" cy="28306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10">
            <a:extLst>
              <a:ext uri="{FF2B5EF4-FFF2-40B4-BE49-F238E27FC236}">
                <a16:creationId xmlns:a16="http://schemas.microsoft.com/office/drawing/2014/main" id="{56F67E12-2AFE-FD1A-CEEB-404AA4F24F58}"/>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6410111C-CA74-6C46-283E-DB2E20E5C3A9}"/>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39F93838-347F-F6CC-0581-D13C25244546}"/>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spTree>
    <p:extLst>
      <p:ext uri="{BB962C8B-B14F-4D97-AF65-F5344CB8AC3E}">
        <p14:creationId xmlns:p14="http://schemas.microsoft.com/office/powerpoint/2010/main" val="18683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0DF9-75CB-4DC6-AFA8-1688B4658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8834B-A522-FFED-9865-CDAFA3F1FBA4}"/>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C2048910-5A6C-9F19-5B55-1A3A46DB6211}"/>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5" name="Text Box 4">
            <a:extLst>
              <a:ext uri="{FF2B5EF4-FFF2-40B4-BE49-F238E27FC236}">
                <a16:creationId xmlns:a16="http://schemas.microsoft.com/office/drawing/2014/main" id="{B3D4EC7C-9240-962B-E452-CF1ABF836B6D}"/>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Program verification with natural deduction and basic reasoning steps</a:t>
            </a:r>
          </a:p>
        </p:txBody>
      </p:sp>
      <p:sp>
        <p:nvSpPr>
          <p:cNvPr id="8" name="TextBox 7">
            <a:extLst>
              <a:ext uri="{FF2B5EF4-FFF2-40B4-BE49-F238E27FC236}">
                <a16:creationId xmlns:a16="http://schemas.microsoft.com/office/drawing/2014/main" id="{547A47DC-2602-8EC5-F2BC-EAAA4A9C3C9B}"/>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sp>
        <p:nvSpPr>
          <p:cNvPr id="11" name="TextBox 10">
            <a:extLst>
              <a:ext uri="{FF2B5EF4-FFF2-40B4-BE49-F238E27FC236}">
                <a16:creationId xmlns:a16="http://schemas.microsoft.com/office/drawing/2014/main" id="{9D98E4F1-38B9-2BF7-E346-43A5BC4E58DC}"/>
              </a:ext>
            </a:extLst>
          </p:cNvPr>
          <p:cNvSpPr txBox="1"/>
          <p:nvPr/>
        </p:nvSpPr>
        <p:spPr>
          <a:xfrm>
            <a:off x="6227097" y="1916287"/>
            <a:ext cx="2514600" cy="4154984"/>
          </a:xfrm>
          <a:prstGeom prst="rect">
            <a:avLst/>
          </a:prstGeom>
          <a:noFill/>
        </p:spPr>
        <p:txBody>
          <a:bodyPr wrap="square" rtlCol="0">
            <a:spAutoFit/>
          </a:bodyPr>
          <a:lstStyle/>
          <a:p>
            <a:r>
              <a:rPr lang="en-US" dirty="0"/>
              <a:t>Students are first taught to reason about program constructs using Hoare triples and basic reasoning steps…</a:t>
            </a:r>
          </a:p>
          <a:p>
            <a:endParaRPr lang="en-US" dirty="0"/>
          </a:p>
          <a:p>
            <a:r>
              <a:rPr lang="en-US" dirty="0"/>
              <a:t>…before moving to automated verification</a:t>
            </a:r>
          </a:p>
        </p:txBody>
      </p:sp>
      <p:grpSp>
        <p:nvGrpSpPr>
          <p:cNvPr id="21" name="Group 10">
            <a:extLst>
              <a:ext uri="{FF2B5EF4-FFF2-40B4-BE49-F238E27FC236}">
                <a16:creationId xmlns:a16="http://schemas.microsoft.com/office/drawing/2014/main" id="{F658B0DC-86AC-A115-135A-2A6764C2A860}"/>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0CAEF58F-3BDF-CBC1-2464-30D69CB3665E}"/>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EF307A14-8CE2-91B8-356E-FD4D159F3C80}"/>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pic>
        <p:nvPicPr>
          <p:cNvPr id="4" name="Picture 3">
            <a:extLst>
              <a:ext uri="{FF2B5EF4-FFF2-40B4-BE49-F238E27FC236}">
                <a16:creationId xmlns:a16="http://schemas.microsoft.com/office/drawing/2014/main" id="{7197FE53-D880-E146-D672-74E695855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004" y="1689100"/>
            <a:ext cx="3521996" cy="4711700"/>
          </a:xfrm>
          <a:prstGeom prst="rect">
            <a:avLst/>
          </a:prstGeom>
        </p:spPr>
      </p:pic>
      <p:grpSp>
        <p:nvGrpSpPr>
          <p:cNvPr id="15" name="Group 10">
            <a:extLst>
              <a:ext uri="{FF2B5EF4-FFF2-40B4-BE49-F238E27FC236}">
                <a16:creationId xmlns:a16="http://schemas.microsoft.com/office/drawing/2014/main" id="{E8EDAC88-9E1D-A11E-E978-A40C046FED5C}"/>
              </a:ext>
            </a:extLst>
          </p:cNvPr>
          <p:cNvGrpSpPr>
            <a:grpSpLocks/>
          </p:cNvGrpSpPr>
          <p:nvPr/>
        </p:nvGrpSpPr>
        <p:grpSpPr bwMode="auto">
          <a:xfrm>
            <a:off x="2895600" y="2755180"/>
            <a:ext cx="3086105" cy="523220"/>
            <a:chOff x="3799284" y="2247113"/>
            <a:chExt cx="2046145" cy="524492"/>
          </a:xfrm>
        </p:grpSpPr>
        <p:sp>
          <p:nvSpPr>
            <p:cNvPr id="16" name="Text Box 12">
              <a:extLst>
                <a:ext uri="{FF2B5EF4-FFF2-40B4-BE49-F238E27FC236}">
                  <a16:creationId xmlns:a16="http://schemas.microsoft.com/office/drawing/2014/main" id="{092AAF08-BC4F-3181-9875-F06BC6A001A3}"/>
                </a:ext>
              </a:extLst>
            </p:cNvPr>
            <p:cNvSpPr txBox="1">
              <a:spLocks noChangeArrowheads="1"/>
            </p:cNvSpPr>
            <p:nvPr/>
          </p:nvSpPr>
          <p:spPr bwMode="auto">
            <a:xfrm>
              <a:off x="4405550" y="2247113"/>
              <a:ext cx="1439879"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Algebra (numerical expression simplification)</a:t>
              </a:r>
            </a:p>
          </p:txBody>
        </p:sp>
        <p:sp>
          <p:nvSpPr>
            <p:cNvPr id="17" name="Line 13">
              <a:extLst>
                <a:ext uri="{FF2B5EF4-FFF2-40B4-BE49-F238E27FC236}">
                  <a16:creationId xmlns:a16="http://schemas.microsoft.com/office/drawing/2014/main" id="{320A1CC9-5F46-5EAA-2A7C-DF2F91C0E3B5}"/>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 name="Group 10">
            <a:extLst>
              <a:ext uri="{FF2B5EF4-FFF2-40B4-BE49-F238E27FC236}">
                <a16:creationId xmlns:a16="http://schemas.microsoft.com/office/drawing/2014/main" id="{33EFBF9E-C88E-E498-A6AA-5FB6DDEB5398}"/>
              </a:ext>
            </a:extLst>
          </p:cNvPr>
          <p:cNvGrpSpPr>
            <a:grpSpLocks/>
          </p:cNvGrpSpPr>
          <p:nvPr/>
        </p:nvGrpSpPr>
        <p:grpSpPr bwMode="auto">
          <a:xfrm>
            <a:off x="3067048" y="4496845"/>
            <a:ext cx="1504952" cy="315122"/>
            <a:chOff x="3799284" y="2455716"/>
            <a:chExt cx="997811" cy="315888"/>
          </a:xfrm>
        </p:grpSpPr>
        <p:sp>
          <p:nvSpPr>
            <p:cNvPr id="9" name="Text Box 12">
              <a:extLst>
                <a:ext uri="{FF2B5EF4-FFF2-40B4-BE49-F238E27FC236}">
                  <a16:creationId xmlns:a16="http://schemas.microsoft.com/office/drawing/2014/main" id="{71A7B470-3E30-908A-5936-490DDB9F35BA}"/>
                </a:ext>
              </a:extLst>
            </p:cNvPr>
            <p:cNvSpPr txBox="1">
              <a:spLocks noChangeArrowheads="1"/>
            </p:cNvSpPr>
            <p:nvPr/>
          </p:nvSpPr>
          <p:spPr bwMode="auto">
            <a:xfrm>
              <a:off x="4050089" y="2455716"/>
              <a:ext cx="747006"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Substitution</a:t>
              </a:r>
            </a:p>
          </p:txBody>
        </p:sp>
        <p:sp>
          <p:nvSpPr>
            <p:cNvPr id="10" name="Line 13">
              <a:extLst>
                <a:ext uri="{FF2B5EF4-FFF2-40B4-BE49-F238E27FC236}">
                  <a16:creationId xmlns:a16="http://schemas.microsoft.com/office/drawing/2014/main" id="{12284B3C-90DC-8042-0C75-3BF957447E67}"/>
                </a:ext>
              </a:extLst>
            </p:cNvPr>
            <p:cNvSpPr>
              <a:spLocks noChangeShapeType="1"/>
            </p:cNvSpPr>
            <p:nvPr/>
          </p:nvSpPr>
          <p:spPr bwMode="auto">
            <a:xfrm flipH="1">
              <a:off x="3799284" y="2683824"/>
              <a:ext cx="239982" cy="877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10">
            <a:extLst>
              <a:ext uri="{FF2B5EF4-FFF2-40B4-BE49-F238E27FC236}">
                <a16:creationId xmlns:a16="http://schemas.microsoft.com/office/drawing/2014/main" id="{B4CF63F9-5B7F-1B9F-C8AC-762E4E208E42}"/>
              </a:ext>
            </a:extLst>
          </p:cNvPr>
          <p:cNvGrpSpPr>
            <a:grpSpLocks/>
          </p:cNvGrpSpPr>
          <p:nvPr/>
        </p:nvGrpSpPr>
        <p:grpSpPr bwMode="auto">
          <a:xfrm>
            <a:off x="3962401" y="5735994"/>
            <a:ext cx="1438277" cy="523220"/>
            <a:chOff x="3843491" y="2347733"/>
            <a:chExt cx="953604" cy="524492"/>
          </a:xfrm>
        </p:grpSpPr>
        <p:sp>
          <p:nvSpPr>
            <p:cNvPr id="25" name="Text Box 12">
              <a:extLst>
                <a:ext uri="{FF2B5EF4-FFF2-40B4-BE49-F238E27FC236}">
                  <a16:creationId xmlns:a16="http://schemas.microsoft.com/office/drawing/2014/main" id="{FA46287F-707A-0D41-02E9-37C0B990EE24}"/>
                </a:ext>
              </a:extLst>
            </p:cNvPr>
            <p:cNvSpPr txBox="1">
              <a:spLocks noChangeArrowheads="1"/>
            </p:cNvSpPr>
            <p:nvPr/>
          </p:nvSpPr>
          <p:spPr bwMode="auto">
            <a:xfrm>
              <a:off x="4050089" y="2347733"/>
              <a:ext cx="7470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Natural Deduction</a:t>
              </a:r>
            </a:p>
          </p:txBody>
        </p:sp>
        <p:sp>
          <p:nvSpPr>
            <p:cNvPr id="26" name="Line 13">
              <a:extLst>
                <a:ext uri="{FF2B5EF4-FFF2-40B4-BE49-F238E27FC236}">
                  <a16:creationId xmlns:a16="http://schemas.microsoft.com/office/drawing/2014/main" id="{4DB86B96-A91C-0639-83BB-570EA63071D6}"/>
                </a:ext>
              </a:extLst>
            </p:cNvPr>
            <p:cNvSpPr>
              <a:spLocks noChangeShapeType="1"/>
            </p:cNvSpPr>
            <p:nvPr/>
          </p:nvSpPr>
          <p:spPr bwMode="auto">
            <a:xfrm flipH="1" flipV="1">
              <a:off x="3843491" y="2587383"/>
              <a:ext cx="195775" cy="9644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1883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A703-5ADF-5800-6B9D-81256599D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B3533-9CD9-17D9-2DE1-6051BEB407B0}"/>
              </a:ext>
            </a:extLst>
          </p:cNvPr>
          <p:cNvSpPr>
            <a:spLocks noGrp="1"/>
          </p:cNvSpPr>
          <p:nvPr>
            <p:ph type="title"/>
          </p:nvPr>
        </p:nvSpPr>
        <p:spPr/>
        <p:txBody>
          <a:bodyPr/>
          <a:lstStyle/>
          <a:p>
            <a:r>
              <a:rPr lang="en-US" dirty="0"/>
              <a:t>Free Online Textbook</a:t>
            </a:r>
          </a:p>
        </p:txBody>
      </p:sp>
      <p:sp>
        <p:nvSpPr>
          <p:cNvPr id="3" name="Slide Number Placeholder 2">
            <a:extLst>
              <a:ext uri="{FF2B5EF4-FFF2-40B4-BE49-F238E27FC236}">
                <a16:creationId xmlns:a16="http://schemas.microsoft.com/office/drawing/2014/main" id="{CC2436B9-E304-1F1E-3456-0FA68EAD034F}"/>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F374AE97-0F11-7309-E9E7-8BF73AC53829}"/>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This textbook emphasizes basics of logic and manual program proofs</a:t>
            </a:r>
          </a:p>
        </p:txBody>
      </p:sp>
      <p:sp>
        <p:nvSpPr>
          <p:cNvPr id="8" name="TextBox 7">
            <a:extLst>
              <a:ext uri="{FF2B5EF4-FFF2-40B4-BE49-F238E27FC236}">
                <a16:creationId xmlns:a16="http://schemas.microsoft.com/office/drawing/2014/main" id="{DBD4A3A1-8B2E-6B46-4348-FCB59BF6E2E1}"/>
              </a:ext>
            </a:extLst>
          </p:cNvPr>
          <p:cNvSpPr txBox="1"/>
          <p:nvPr/>
        </p:nvSpPr>
        <p:spPr>
          <a:xfrm>
            <a:off x="1066800" y="6222164"/>
            <a:ext cx="5732403" cy="461665"/>
          </a:xfrm>
          <a:prstGeom prst="rect">
            <a:avLst/>
          </a:prstGeom>
          <a:noFill/>
        </p:spPr>
        <p:txBody>
          <a:bodyPr wrap="none" rtlCol="0">
            <a:spAutoFit/>
          </a:bodyPr>
          <a:lstStyle/>
          <a:p>
            <a:r>
              <a:rPr lang="en-US" dirty="0"/>
              <a:t>See </a:t>
            </a:r>
            <a:r>
              <a:rPr lang="en-US" dirty="0">
                <a:hlinkClick r:id="rId2"/>
              </a:rPr>
              <a:t>https://textbooks.cs.ksu.edu/cis301/</a:t>
            </a:r>
            <a:endParaRPr lang="en-US" dirty="0"/>
          </a:p>
        </p:txBody>
      </p:sp>
      <p:pic>
        <p:nvPicPr>
          <p:cNvPr id="6" name="Picture 5">
            <a:extLst>
              <a:ext uri="{FF2B5EF4-FFF2-40B4-BE49-F238E27FC236}">
                <a16:creationId xmlns:a16="http://schemas.microsoft.com/office/drawing/2014/main" id="{F184D9B7-DA74-652E-09B6-0AD3E15FE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686" y="1666611"/>
            <a:ext cx="6934200" cy="4343400"/>
          </a:xfrm>
          <a:prstGeom prst="rect">
            <a:avLst/>
          </a:prstGeom>
        </p:spPr>
      </p:pic>
    </p:spTree>
    <p:extLst>
      <p:ext uri="{BB962C8B-B14F-4D97-AF65-F5344CB8AC3E}">
        <p14:creationId xmlns:p14="http://schemas.microsoft.com/office/powerpoint/2010/main" val="1117828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8EB9B5-8858-B77F-F8F7-666B85F4AC2D}"/>
              </a:ext>
            </a:extLst>
          </p:cNvPr>
          <p:cNvSpPr/>
          <p:nvPr/>
        </p:nvSpPr>
        <p:spPr bwMode="auto">
          <a:xfrm>
            <a:off x="4870596" y="2305086"/>
            <a:ext cx="4109572" cy="4095714"/>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 name="Title 4">
            <a:extLst>
              <a:ext uri="{FF2B5EF4-FFF2-40B4-BE49-F238E27FC236}">
                <a16:creationId xmlns:a16="http://schemas.microsoft.com/office/drawing/2014/main" id="{EFEAD773-F54B-07B2-5543-B480948A38AC}"/>
              </a:ext>
            </a:extLst>
          </p:cNvPr>
          <p:cNvSpPr>
            <a:spLocks noGrp="1"/>
          </p:cNvSpPr>
          <p:nvPr>
            <p:ph type="title"/>
          </p:nvPr>
        </p:nvSpPr>
        <p:spPr/>
        <p:txBody>
          <a:bodyPr/>
          <a:lstStyle/>
          <a:p>
            <a:r>
              <a:rPr lang="en-US" dirty="0"/>
              <a:t>Slang &amp; </a:t>
            </a:r>
            <a:r>
              <a:rPr lang="en-US" dirty="0" err="1"/>
              <a:t>Logika</a:t>
            </a:r>
            <a:endParaRPr lang="en-US" dirty="0"/>
          </a:p>
        </p:txBody>
      </p:sp>
      <p:sp>
        <p:nvSpPr>
          <p:cNvPr id="4" name="Slide Number Placeholder 3">
            <a:extLst>
              <a:ext uri="{FF2B5EF4-FFF2-40B4-BE49-F238E27FC236}">
                <a16:creationId xmlns:a16="http://schemas.microsoft.com/office/drawing/2014/main" id="{EC50BBF8-D9A4-263F-2E92-E867544C5873}"/>
              </a:ext>
            </a:extLst>
          </p:cNvPr>
          <p:cNvSpPr>
            <a:spLocks noGrp="1"/>
          </p:cNvSpPr>
          <p:nvPr>
            <p:ph type="sldNum" sz="quarter" idx="11"/>
          </p:nvPr>
        </p:nvSpPr>
        <p:spPr/>
        <p:txBody>
          <a:bodyPr/>
          <a:lstStyle/>
          <a:p>
            <a:pPr>
              <a:defRPr/>
            </a:pPr>
            <a:fld id="{C22399C2-1ADD-1549-9753-CEA7C1EED1B8}" type="slidenum">
              <a:rPr lang="en-US" smtClean="0"/>
              <a:pPr>
                <a:defRPr/>
              </a:pPr>
              <a:t>2</a:t>
            </a:fld>
            <a:endParaRPr lang="en-US"/>
          </a:p>
        </p:txBody>
      </p:sp>
      <p:pic>
        <p:nvPicPr>
          <p:cNvPr id="6" name="example-merged.png" descr="example-merged.png">
            <a:extLst>
              <a:ext uri="{FF2B5EF4-FFF2-40B4-BE49-F238E27FC236}">
                <a16:creationId xmlns:a16="http://schemas.microsoft.com/office/drawing/2014/main" id="{88310EA2-8502-0E65-8AFB-F0A693453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460585"/>
            <a:ext cx="4114137" cy="2568615"/>
          </a:xfrm>
          <a:prstGeom prst="rect">
            <a:avLst/>
          </a:prstGeom>
          <a:ln w="12700">
            <a:miter lim="400000"/>
          </a:ln>
        </p:spPr>
      </p:pic>
      <p:sp>
        <p:nvSpPr>
          <p:cNvPr id="8" name="IntelliJ IDE integration">
            <a:extLst>
              <a:ext uri="{FF2B5EF4-FFF2-40B4-BE49-F238E27FC236}">
                <a16:creationId xmlns:a16="http://schemas.microsoft.com/office/drawing/2014/main" id="{ACC817F9-18A7-377C-FE04-5CCF90995558}"/>
              </a:ext>
            </a:extLst>
          </p:cNvPr>
          <p:cNvSpPr txBox="1"/>
          <p:nvPr/>
        </p:nvSpPr>
        <p:spPr>
          <a:xfrm>
            <a:off x="717755" y="5040002"/>
            <a:ext cx="1739259"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i="1"/>
            </a:lvl1pPr>
          </a:lstStyle>
          <a:p>
            <a:r>
              <a:rPr sz="1100" dirty="0"/>
              <a:t>IntelliJ IDE integration</a:t>
            </a:r>
          </a:p>
        </p:txBody>
      </p:sp>
      <p:sp>
        <p:nvSpPr>
          <p:cNvPr id="26" name="TextBox 25">
            <a:extLst>
              <a:ext uri="{FF2B5EF4-FFF2-40B4-BE49-F238E27FC236}">
                <a16:creationId xmlns:a16="http://schemas.microsoft.com/office/drawing/2014/main" id="{F7A26534-5772-2A76-D1A4-363DCC2AA89D}"/>
              </a:ext>
            </a:extLst>
          </p:cNvPr>
          <p:cNvSpPr txBox="1"/>
          <p:nvPr/>
        </p:nvSpPr>
        <p:spPr>
          <a:xfrm>
            <a:off x="685800" y="1624023"/>
            <a:ext cx="4038600" cy="584775"/>
          </a:xfrm>
          <a:prstGeom prst="rect">
            <a:avLst/>
          </a:prstGeom>
          <a:solidFill>
            <a:schemeClr val="accent2"/>
          </a:solidFill>
        </p:spPr>
        <p:txBody>
          <a:bodyPr wrap="square" rtlCol="0">
            <a:spAutoFit/>
          </a:bodyPr>
          <a:lstStyle/>
          <a:p>
            <a:pPr algn="l">
              <a:defRPr sz="3800"/>
            </a:pPr>
            <a:r>
              <a:rPr lang="en-US" sz="1600" b="1" dirty="0"/>
              <a:t>Slang</a:t>
            </a:r>
            <a:r>
              <a:rPr lang="en-US" sz="1600" dirty="0"/>
              <a:t> - </a:t>
            </a:r>
            <a:r>
              <a:rPr lang="en-US" sz="1600" i="1" dirty="0"/>
              <a:t>safety-critical subset of Scala + integrated contract and proof language</a:t>
            </a:r>
          </a:p>
        </p:txBody>
      </p:sp>
      <p:sp>
        <p:nvSpPr>
          <p:cNvPr id="27" name="TextBox 26">
            <a:extLst>
              <a:ext uri="{FF2B5EF4-FFF2-40B4-BE49-F238E27FC236}">
                <a16:creationId xmlns:a16="http://schemas.microsoft.com/office/drawing/2014/main" id="{E7494B73-EF22-7DBA-3A96-DA3EEB7B3EA1}"/>
              </a:ext>
            </a:extLst>
          </p:cNvPr>
          <p:cNvSpPr txBox="1"/>
          <p:nvPr/>
        </p:nvSpPr>
        <p:spPr>
          <a:xfrm>
            <a:off x="4800600" y="1624022"/>
            <a:ext cx="4179568" cy="584775"/>
          </a:xfrm>
          <a:prstGeom prst="rect">
            <a:avLst/>
          </a:prstGeom>
          <a:solidFill>
            <a:schemeClr val="accent2"/>
          </a:solidFill>
        </p:spPr>
        <p:txBody>
          <a:bodyPr wrap="square" rtlCol="0">
            <a:spAutoFit/>
          </a:bodyPr>
          <a:lstStyle/>
          <a:p>
            <a:pPr>
              <a:defRPr sz="3700"/>
            </a:pPr>
            <a:r>
              <a:rPr lang="en-US" sz="1600" b="1" dirty="0" err="1"/>
              <a:t>Logika</a:t>
            </a:r>
            <a:r>
              <a:rPr lang="en-US" sz="1600" b="1" dirty="0"/>
              <a:t> </a:t>
            </a:r>
            <a:r>
              <a:rPr lang="en-US" sz="1600" dirty="0"/>
              <a:t>- compositional contract checking via </a:t>
            </a:r>
            <a:r>
              <a:rPr lang="en-US" sz="1600" i="1" dirty="0"/>
              <a:t>scalable incremental symbolic execution</a:t>
            </a:r>
          </a:p>
        </p:txBody>
      </p:sp>
      <p:pic>
        <p:nvPicPr>
          <p:cNvPr id="28" name="Image" descr="Image">
            <a:extLst>
              <a:ext uri="{FF2B5EF4-FFF2-40B4-BE49-F238E27FC236}">
                <a16:creationId xmlns:a16="http://schemas.microsoft.com/office/drawing/2014/main" id="{D76C560F-38F7-6D04-B410-03EB84CCD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730" y="3107685"/>
            <a:ext cx="2141777" cy="413224"/>
          </a:xfrm>
          <a:prstGeom prst="rect">
            <a:avLst/>
          </a:prstGeom>
          <a:ln w="12700" cap="flat">
            <a:noFill/>
            <a:miter lim="400000"/>
          </a:ln>
          <a:effectLst/>
        </p:spPr>
      </p:pic>
      <p:pic>
        <p:nvPicPr>
          <p:cNvPr id="29" name="Image" descr="Image">
            <a:extLst>
              <a:ext uri="{FF2B5EF4-FFF2-40B4-BE49-F238E27FC236}">
                <a16:creationId xmlns:a16="http://schemas.microsoft.com/office/drawing/2014/main" id="{8D9A44F4-77AE-F6AE-3910-3696AFB9BF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3357" y="2516622"/>
            <a:ext cx="1762043" cy="1640205"/>
          </a:xfrm>
          <a:prstGeom prst="rect">
            <a:avLst/>
          </a:prstGeom>
          <a:ln w="12700" cap="flat">
            <a:noFill/>
            <a:miter lim="400000"/>
          </a:ln>
          <a:effectLst/>
        </p:spPr>
      </p:pic>
      <p:pic>
        <p:nvPicPr>
          <p:cNvPr id="32" name="Image" descr="Image">
            <a:extLst>
              <a:ext uri="{FF2B5EF4-FFF2-40B4-BE49-F238E27FC236}">
                <a16:creationId xmlns:a16="http://schemas.microsoft.com/office/drawing/2014/main" id="{98F388A9-817A-954D-ECFB-FF4E2D0F90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2814" y="4226947"/>
            <a:ext cx="592163" cy="592163"/>
          </a:xfrm>
          <a:prstGeom prst="rect">
            <a:avLst/>
          </a:prstGeom>
          <a:ln w="12700" cap="flat">
            <a:noFill/>
            <a:miter lim="400000"/>
          </a:ln>
          <a:effectLst/>
        </p:spPr>
      </p:pic>
      <p:sp>
        <p:nvSpPr>
          <p:cNvPr id="33" name="Rectangle">
            <a:extLst>
              <a:ext uri="{FF2B5EF4-FFF2-40B4-BE49-F238E27FC236}">
                <a16:creationId xmlns:a16="http://schemas.microsoft.com/office/drawing/2014/main" id="{C5776233-FA97-B12B-53A7-3B0ACE4236E4}"/>
              </a:ext>
            </a:extLst>
          </p:cNvPr>
          <p:cNvSpPr/>
          <p:nvPr/>
        </p:nvSpPr>
        <p:spPr>
          <a:xfrm>
            <a:off x="5066499" y="3998728"/>
            <a:ext cx="1949268" cy="1683478"/>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Logical Constraints">
            <a:extLst>
              <a:ext uri="{FF2B5EF4-FFF2-40B4-BE49-F238E27FC236}">
                <a16:creationId xmlns:a16="http://schemas.microsoft.com/office/drawing/2014/main" id="{22F842D2-9781-42C7-E0FC-B6C965E7D888}"/>
              </a:ext>
            </a:extLst>
          </p:cNvPr>
          <p:cNvSpPr txBox="1"/>
          <p:nvPr/>
        </p:nvSpPr>
        <p:spPr>
          <a:xfrm>
            <a:off x="5024730" y="2652378"/>
            <a:ext cx="1813375" cy="5847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sz="1200" i="1" dirty="0"/>
              <a:t>Logical Constraints</a:t>
            </a:r>
          </a:p>
        </p:txBody>
      </p:sp>
      <p:pic>
        <p:nvPicPr>
          <p:cNvPr id="36" name="Image" descr="Image">
            <a:extLst>
              <a:ext uri="{FF2B5EF4-FFF2-40B4-BE49-F238E27FC236}">
                <a16:creationId xmlns:a16="http://schemas.microsoft.com/office/drawing/2014/main" id="{FBE16280-462A-560B-B73E-01C14888F1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33246" y="4371527"/>
            <a:ext cx="734154" cy="413224"/>
          </a:xfrm>
          <a:prstGeom prst="rect">
            <a:avLst/>
          </a:prstGeom>
          <a:ln w="12700" cap="flat">
            <a:noFill/>
            <a:miter lim="400000"/>
          </a:ln>
          <a:effectLst/>
        </p:spPr>
      </p:pic>
      <p:pic>
        <p:nvPicPr>
          <p:cNvPr id="40" name="Image" descr="Image">
            <a:extLst>
              <a:ext uri="{FF2B5EF4-FFF2-40B4-BE49-F238E27FC236}">
                <a16:creationId xmlns:a16="http://schemas.microsoft.com/office/drawing/2014/main" id="{0597D584-BDDE-188E-92B5-FBC524DE276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3407" y="5175937"/>
            <a:ext cx="1201362" cy="359532"/>
          </a:xfrm>
          <a:prstGeom prst="rect">
            <a:avLst/>
          </a:prstGeom>
          <a:ln w="12700" cap="flat">
            <a:noFill/>
            <a:miter lim="400000"/>
          </a:ln>
          <a:effectLst/>
        </p:spPr>
      </p:pic>
      <p:sp>
        <p:nvSpPr>
          <p:cNvPr id="41" name="…">
            <a:extLst>
              <a:ext uri="{FF2B5EF4-FFF2-40B4-BE49-F238E27FC236}">
                <a16:creationId xmlns:a16="http://schemas.microsoft.com/office/drawing/2014/main" id="{3249ADD3-F6F7-619E-8DB4-887A70654AA7}"/>
              </a:ext>
            </a:extLst>
          </p:cNvPr>
          <p:cNvSpPr txBox="1"/>
          <p:nvPr/>
        </p:nvSpPr>
        <p:spPr>
          <a:xfrm>
            <a:off x="5449855" y="4500796"/>
            <a:ext cx="701242" cy="6075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5700"/>
            </a:lvl1pPr>
          </a:lstStyle>
          <a:p>
            <a:r>
              <a:rPr sz="4800" dirty="0"/>
              <a:t>…</a:t>
            </a:r>
          </a:p>
        </p:txBody>
      </p:sp>
      <p:pic>
        <p:nvPicPr>
          <p:cNvPr id="42" name="Image" descr="Image">
            <a:extLst>
              <a:ext uri="{FF2B5EF4-FFF2-40B4-BE49-F238E27FC236}">
                <a16:creationId xmlns:a16="http://schemas.microsoft.com/office/drawing/2014/main" id="{C370D216-D51C-2A61-167A-79C0BF17AB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1899" y="3901696"/>
            <a:ext cx="634247" cy="550032"/>
          </a:xfrm>
          <a:prstGeom prst="rect">
            <a:avLst/>
          </a:prstGeom>
          <a:ln w="12700" cap="flat">
            <a:noFill/>
            <a:miter lim="400000"/>
          </a:ln>
          <a:effectLst/>
        </p:spPr>
      </p:pic>
      <p:pic>
        <p:nvPicPr>
          <p:cNvPr id="47" name="Image" descr="Image">
            <a:extLst>
              <a:ext uri="{FF2B5EF4-FFF2-40B4-BE49-F238E27FC236}">
                <a16:creationId xmlns:a16="http://schemas.microsoft.com/office/drawing/2014/main" id="{615685CE-D41D-9FCC-534D-720BB970E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04376" y="5580136"/>
            <a:ext cx="677824" cy="722586"/>
          </a:xfrm>
          <a:prstGeom prst="rect">
            <a:avLst/>
          </a:prstGeom>
          <a:ln w="12700" cap="flat">
            <a:noFill/>
            <a:miter lim="400000"/>
          </a:ln>
          <a:effectLst/>
        </p:spPr>
      </p:pic>
      <p:pic>
        <p:nvPicPr>
          <p:cNvPr id="48" name="Image" descr="Image">
            <a:extLst>
              <a:ext uri="{FF2B5EF4-FFF2-40B4-BE49-F238E27FC236}">
                <a16:creationId xmlns:a16="http://schemas.microsoft.com/office/drawing/2014/main" id="{B2962ECB-7DF2-45C3-A0B5-3AD3E8B907E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12778" y="4840467"/>
            <a:ext cx="1111439" cy="649682"/>
          </a:xfrm>
          <a:prstGeom prst="rect">
            <a:avLst/>
          </a:prstGeom>
          <a:ln w="12700" cap="flat">
            <a:noFill/>
            <a:miter lim="400000"/>
          </a:ln>
          <a:effectLst/>
        </p:spPr>
      </p:pic>
      <p:sp>
        <p:nvSpPr>
          <p:cNvPr id="49" name="Logical Constraints">
            <a:extLst>
              <a:ext uri="{FF2B5EF4-FFF2-40B4-BE49-F238E27FC236}">
                <a16:creationId xmlns:a16="http://schemas.microsoft.com/office/drawing/2014/main" id="{9E1D5517-D4DE-0F03-6360-C9659160C832}"/>
              </a:ext>
            </a:extLst>
          </p:cNvPr>
          <p:cNvSpPr txBox="1"/>
          <p:nvPr/>
        </p:nvSpPr>
        <p:spPr>
          <a:xfrm>
            <a:off x="7015767" y="2225625"/>
            <a:ext cx="2164126" cy="358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lang="en-US" sz="1200" i="1" dirty="0"/>
              <a:t>Incremental Evaluation</a:t>
            </a:r>
            <a:endParaRPr sz="1200" i="1" dirty="0"/>
          </a:p>
        </p:txBody>
      </p:sp>
      <p:sp>
        <p:nvSpPr>
          <p:cNvPr id="50" name="Logical Constraints">
            <a:extLst>
              <a:ext uri="{FF2B5EF4-FFF2-40B4-BE49-F238E27FC236}">
                <a16:creationId xmlns:a16="http://schemas.microsoft.com/office/drawing/2014/main" id="{1D7AC57B-37BC-C281-6C9A-4B58621F1356}"/>
              </a:ext>
            </a:extLst>
          </p:cNvPr>
          <p:cNvSpPr txBox="1"/>
          <p:nvPr/>
        </p:nvSpPr>
        <p:spPr>
          <a:xfrm>
            <a:off x="7213644" y="4309932"/>
            <a:ext cx="1510573" cy="477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lang="en-US" sz="1400" i="1" dirty="0"/>
              <a:t>Server-based Architecture</a:t>
            </a:r>
            <a:endParaRPr sz="1400" i="1" dirty="0"/>
          </a:p>
        </p:txBody>
      </p:sp>
      <p:sp>
        <p:nvSpPr>
          <p:cNvPr id="51" name="Logical Constraints">
            <a:extLst>
              <a:ext uri="{FF2B5EF4-FFF2-40B4-BE49-F238E27FC236}">
                <a16:creationId xmlns:a16="http://schemas.microsoft.com/office/drawing/2014/main" id="{570B801C-F545-22E7-54A8-2BA63DA43D1E}"/>
              </a:ext>
            </a:extLst>
          </p:cNvPr>
          <p:cNvSpPr txBox="1"/>
          <p:nvPr/>
        </p:nvSpPr>
        <p:spPr>
          <a:xfrm>
            <a:off x="5104931" y="3980086"/>
            <a:ext cx="1562581" cy="358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lang="en-US" sz="1400" i="1" dirty="0"/>
              <a:t>SMT Solvers</a:t>
            </a:r>
            <a:endParaRPr sz="1400" i="1" dirty="0"/>
          </a:p>
        </p:txBody>
      </p:sp>
    </p:spTree>
    <p:extLst>
      <p:ext uri="{BB962C8B-B14F-4D97-AF65-F5344CB8AC3E}">
        <p14:creationId xmlns:p14="http://schemas.microsoft.com/office/powerpoint/2010/main" val="385774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9B8A1-B3A4-42B7-F67F-CCA8D51906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625C5D-3D81-5E82-22C5-8DD65FBA4933}"/>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DF254BF9-BAEA-35DE-E3F5-01CC55BF66CD}"/>
              </a:ext>
            </a:extLst>
          </p:cNvPr>
          <p:cNvSpPr>
            <a:spLocks noGrp="1"/>
          </p:cNvSpPr>
          <p:nvPr>
            <p:ph sz="half" idx="2"/>
          </p:nvPr>
        </p:nvSpPr>
        <p:spPr>
          <a:xfrm>
            <a:off x="4838700" y="2057400"/>
            <a:ext cx="4000500" cy="4343400"/>
          </a:xfrm>
        </p:spPr>
        <p:txBody>
          <a:bodyPr/>
          <a:lstStyle/>
          <a:p>
            <a:r>
              <a:rPr lang="en-US" sz="2000" dirty="0"/>
              <a:t>A safety-critical subset of Scala with tailored (simplified) semantics</a:t>
            </a:r>
          </a:p>
          <a:p>
            <a:r>
              <a:rPr lang="en-US" sz="2000" dirty="0"/>
              <a:t>Retains Scala blending of imperative, functional, and OO paradigms</a:t>
            </a:r>
          </a:p>
          <a:p>
            <a:r>
              <a:rPr lang="en-US" sz="2000" dirty="0"/>
              <a:t>Compiles to JVM bytecode, </a:t>
            </a:r>
            <a:r>
              <a:rPr lang="en-US" sz="2000" dirty="0" err="1"/>
              <a:t>Javascript</a:t>
            </a:r>
            <a:r>
              <a:rPr lang="en-US" sz="2000" dirty="0"/>
              <a:t>, and native</a:t>
            </a:r>
          </a:p>
          <a:p>
            <a:r>
              <a:rPr lang="en-US" sz="2000" dirty="0"/>
              <a:t>Rich IDE support</a:t>
            </a:r>
          </a:p>
          <a:p>
            <a:r>
              <a:rPr lang="en-US" sz="2000" dirty="0"/>
              <a:t>Interoperable with huge collection of libraries in Java/Scala ecosystem</a:t>
            </a:r>
          </a:p>
        </p:txBody>
      </p:sp>
      <p:sp>
        <p:nvSpPr>
          <p:cNvPr id="4" name="Slide Number Placeholder 3">
            <a:extLst>
              <a:ext uri="{FF2B5EF4-FFF2-40B4-BE49-F238E27FC236}">
                <a16:creationId xmlns:a16="http://schemas.microsoft.com/office/drawing/2014/main" id="{9E06E227-DC7E-34E9-66EC-961A16007A6E}"/>
              </a:ext>
            </a:extLst>
          </p:cNvPr>
          <p:cNvSpPr>
            <a:spLocks noGrp="1"/>
          </p:cNvSpPr>
          <p:nvPr>
            <p:ph type="sldNum" sz="quarter" idx="11"/>
          </p:nvPr>
        </p:nvSpPr>
        <p:spPr/>
        <p:txBody>
          <a:bodyPr/>
          <a:lstStyle/>
          <a:p>
            <a:pPr>
              <a:defRPr/>
            </a:pPr>
            <a:fld id="{C22399C2-1ADD-1549-9753-CEA7C1EED1B8}" type="slidenum">
              <a:rPr lang="en-US" smtClean="0"/>
              <a:pPr>
                <a:defRPr/>
              </a:pPr>
              <a:t>3</a:t>
            </a:fld>
            <a:endParaRPr lang="en-US"/>
          </a:p>
        </p:txBody>
      </p:sp>
      <p:pic>
        <p:nvPicPr>
          <p:cNvPr id="2" name="example-merged.png" descr="example-merged.png">
            <a:extLst>
              <a:ext uri="{FF2B5EF4-FFF2-40B4-BE49-F238E27FC236}">
                <a16:creationId xmlns:a16="http://schemas.microsoft.com/office/drawing/2014/main" id="{B1B745E7-2EAE-FE30-2422-09AB758CD7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pic>
        <p:nvPicPr>
          <p:cNvPr id="3" name="Image" descr="Image">
            <a:extLst>
              <a:ext uri="{FF2B5EF4-FFF2-40B4-BE49-F238E27FC236}">
                <a16:creationId xmlns:a16="http://schemas.microsoft.com/office/drawing/2014/main" id="{A5E37740-4F74-8AF8-360F-0DC6B9F4D5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30" y="3657170"/>
            <a:ext cx="1049170" cy="593870"/>
          </a:xfrm>
          <a:prstGeom prst="rect">
            <a:avLst/>
          </a:prstGeom>
          <a:ln w="12700">
            <a:miter lim="400000"/>
          </a:ln>
        </p:spPr>
      </p:pic>
      <p:pic>
        <p:nvPicPr>
          <p:cNvPr id="7" name="Image" descr="Image">
            <a:extLst>
              <a:ext uri="{FF2B5EF4-FFF2-40B4-BE49-F238E27FC236}">
                <a16:creationId xmlns:a16="http://schemas.microsoft.com/office/drawing/2014/main" id="{745F76DD-5C8E-CEBA-2A48-D34F13ED88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23" y="2895600"/>
            <a:ext cx="1079793" cy="305230"/>
          </a:xfrm>
          <a:prstGeom prst="rect">
            <a:avLst/>
          </a:prstGeom>
          <a:ln w="12700">
            <a:miter lim="400000"/>
          </a:ln>
        </p:spPr>
      </p:pic>
      <p:sp>
        <p:nvSpPr>
          <p:cNvPr id="9" name="Double Arrow">
            <a:extLst>
              <a:ext uri="{FF2B5EF4-FFF2-40B4-BE49-F238E27FC236}">
                <a16:creationId xmlns:a16="http://schemas.microsoft.com/office/drawing/2014/main" id="{1175A869-C3D8-42FE-D4CB-CB2DD7FEAB77}"/>
              </a:ext>
            </a:extLst>
          </p:cNvPr>
          <p:cNvSpPr/>
          <p:nvPr/>
        </p:nvSpPr>
        <p:spPr>
          <a:xfrm>
            <a:off x="990600" y="306287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1" name="Double Arrow">
            <a:extLst>
              <a:ext uri="{FF2B5EF4-FFF2-40B4-BE49-F238E27FC236}">
                <a16:creationId xmlns:a16="http://schemas.microsoft.com/office/drawing/2014/main" id="{3E70BD25-584D-EB68-D158-E9B6F1C080F9}"/>
              </a:ext>
            </a:extLst>
          </p:cNvPr>
          <p:cNvSpPr/>
          <p:nvPr/>
        </p:nvSpPr>
        <p:spPr>
          <a:xfrm>
            <a:off x="974158" y="39820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Text Box 4">
            <a:extLst>
              <a:ext uri="{FF2B5EF4-FFF2-40B4-BE49-F238E27FC236}">
                <a16:creationId xmlns:a16="http://schemas.microsoft.com/office/drawing/2014/main" id="{2D7CDDB9-7524-7E6B-AA7A-6B43F55E3BC6}"/>
              </a:ext>
            </a:extLst>
          </p:cNvPr>
          <p:cNvSpPr txBox="1">
            <a:spLocks noChangeArrowheads="1"/>
          </p:cNvSpPr>
          <p:nvPr/>
        </p:nvSpPr>
        <p:spPr bwMode="auto">
          <a:xfrm>
            <a:off x="585005" y="124535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Integrates with JVM-based languages and libraries</a:t>
            </a:r>
          </a:p>
        </p:txBody>
      </p:sp>
    </p:spTree>
    <p:extLst>
      <p:ext uri="{BB962C8B-B14F-4D97-AF65-F5344CB8AC3E}">
        <p14:creationId xmlns:p14="http://schemas.microsoft.com/office/powerpoint/2010/main" val="81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8BB7-60E2-5368-F669-D3CEF4887A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4FEF23-DC2D-896E-63C4-D455A8E155C1}"/>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20BBEFAD-18FF-7C16-7410-9341726CC06F}"/>
              </a:ext>
            </a:extLst>
          </p:cNvPr>
          <p:cNvSpPr>
            <a:spLocks noGrp="1"/>
          </p:cNvSpPr>
          <p:nvPr>
            <p:ph sz="half" idx="2"/>
          </p:nvPr>
        </p:nvSpPr>
        <p:spPr>
          <a:xfrm>
            <a:off x="5074680" y="2209800"/>
            <a:ext cx="3764520" cy="3555831"/>
          </a:xfrm>
        </p:spPr>
        <p:txBody>
          <a:bodyPr/>
          <a:lstStyle/>
          <a:p>
            <a:r>
              <a:rPr lang="en-US" sz="2000" dirty="0"/>
              <a:t>Translation to C99</a:t>
            </a:r>
          </a:p>
          <a:p>
            <a:pPr lvl="1"/>
            <a:r>
              <a:rPr lang="en-US" sz="1600" dirty="0"/>
              <a:t>No garbage collection at runtime (only global &amp; stack allocations)</a:t>
            </a:r>
          </a:p>
          <a:p>
            <a:pPr lvl="1"/>
            <a:r>
              <a:rPr lang="en-US" sz="1600" dirty="0"/>
              <a:t>Can be compiled using </a:t>
            </a:r>
            <a:r>
              <a:rPr lang="en-US" sz="1600" dirty="0" err="1"/>
              <a:t>gcc</a:t>
            </a:r>
            <a:r>
              <a:rPr lang="en-US" sz="1600" dirty="0"/>
              <a:t>, clang, and the </a:t>
            </a:r>
            <a:r>
              <a:rPr lang="en-US" sz="1600" dirty="0" err="1"/>
              <a:t>CompCert</a:t>
            </a:r>
            <a:r>
              <a:rPr lang="en-US" sz="1600" dirty="0"/>
              <a:t> Verified C compiler</a:t>
            </a:r>
          </a:p>
          <a:p>
            <a:r>
              <a:rPr lang="en-US" sz="2000" dirty="0"/>
              <a:t>Translation to Rust</a:t>
            </a:r>
          </a:p>
          <a:p>
            <a:pPr lvl="1"/>
            <a:r>
              <a:rPr lang="en-US" sz="1600" dirty="0"/>
              <a:t>under development with Collins Aerospace and Aarhus University (Stefan </a:t>
            </a:r>
            <a:r>
              <a:rPr lang="en-US" sz="1600" dirty="0" err="1"/>
              <a:t>Hallerstede</a:t>
            </a:r>
            <a:r>
              <a:rPr lang="en-US" sz="1600" dirty="0"/>
              <a:t>)</a:t>
            </a:r>
          </a:p>
          <a:p>
            <a:pPr lvl="1"/>
            <a:r>
              <a:rPr lang="en-US" sz="1600" dirty="0"/>
              <a:t>Contract verification with CMU </a:t>
            </a:r>
            <a:r>
              <a:rPr lang="en-US" sz="1600" dirty="0" err="1"/>
              <a:t>Verus</a:t>
            </a:r>
            <a:r>
              <a:rPr lang="en-US" sz="1600" dirty="0"/>
              <a:t> Rust verification tool</a:t>
            </a:r>
          </a:p>
        </p:txBody>
      </p:sp>
      <p:sp>
        <p:nvSpPr>
          <p:cNvPr id="4" name="Slide Number Placeholder 3">
            <a:extLst>
              <a:ext uri="{FF2B5EF4-FFF2-40B4-BE49-F238E27FC236}">
                <a16:creationId xmlns:a16="http://schemas.microsoft.com/office/drawing/2014/main" id="{A07FFC71-EDB7-7DDE-E377-142E23170577}"/>
              </a:ext>
            </a:extLst>
          </p:cNvPr>
          <p:cNvSpPr>
            <a:spLocks noGrp="1"/>
          </p:cNvSpPr>
          <p:nvPr>
            <p:ph type="sldNum" sz="quarter" idx="11"/>
          </p:nvPr>
        </p:nvSpPr>
        <p:spPr/>
        <p:txBody>
          <a:bodyPr/>
          <a:lstStyle/>
          <a:p>
            <a:pPr>
              <a:defRPr/>
            </a:pPr>
            <a:fld id="{C22399C2-1ADD-1549-9753-CEA7C1EED1B8}" type="slidenum">
              <a:rPr lang="en-US" smtClean="0"/>
              <a:pPr>
                <a:defRPr/>
              </a:pPr>
              <a:t>4</a:t>
            </a:fld>
            <a:endParaRPr lang="en-US"/>
          </a:p>
        </p:txBody>
      </p:sp>
      <p:pic>
        <p:nvPicPr>
          <p:cNvPr id="2" name="example-merged.png" descr="example-merged.png">
            <a:extLst>
              <a:ext uri="{FF2B5EF4-FFF2-40B4-BE49-F238E27FC236}">
                <a16:creationId xmlns:a16="http://schemas.microsoft.com/office/drawing/2014/main" id="{C309DD64-B2C5-10D0-A91E-EC54C34F40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sp>
        <p:nvSpPr>
          <p:cNvPr id="11" name="Double Arrow">
            <a:extLst>
              <a:ext uri="{FF2B5EF4-FFF2-40B4-BE49-F238E27FC236}">
                <a16:creationId xmlns:a16="http://schemas.microsoft.com/office/drawing/2014/main" id="{D4906600-7AF5-2870-9FB0-FCA7EFF17CAB}"/>
              </a:ext>
            </a:extLst>
          </p:cNvPr>
          <p:cNvSpPr/>
          <p:nvPr/>
        </p:nvSpPr>
        <p:spPr>
          <a:xfrm rot="16200000">
            <a:off x="2203775"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Double Arrow">
            <a:extLst>
              <a:ext uri="{FF2B5EF4-FFF2-40B4-BE49-F238E27FC236}">
                <a16:creationId xmlns:a16="http://schemas.microsoft.com/office/drawing/2014/main" id="{0055569E-8238-E462-7C11-F7792C9CF557}"/>
              </a:ext>
            </a:extLst>
          </p:cNvPr>
          <p:cNvSpPr/>
          <p:nvPr/>
        </p:nvSpPr>
        <p:spPr>
          <a:xfrm rot="16200000">
            <a:off x="3306628"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3" name="Image" descr="Image">
            <a:extLst>
              <a:ext uri="{FF2B5EF4-FFF2-40B4-BE49-F238E27FC236}">
                <a16:creationId xmlns:a16="http://schemas.microsoft.com/office/drawing/2014/main" id="{9EE98E3B-2E94-3120-C149-A6D823CC4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220" y="4473010"/>
            <a:ext cx="1569580" cy="784790"/>
          </a:xfrm>
          <a:prstGeom prst="rect">
            <a:avLst/>
          </a:prstGeom>
          <a:ln w="12700">
            <a:miter lim="400000"/>
          </a:ln>
        </p:spPr>
      </p:pic>
      <p:pic>
        <p:nvPicPr>
          <p:cNvPr id="16" name="Image" descr="Image">
            <a:extLst>
              <a:ext uri="{FF2B5EF4-FFF2-40B4-BE49-F238E27FC236}">
                <a16:creationId xmlns:a16="http://schemas.microsoft.com/office/drawing/2014/main" id="{73390E54-477C-4B2E-6439-571A60276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234" y="5107783"/>
            <a:ext cx="893566" cy="893566"/>
          </a:xfrm>
          <a:prstGeom prst="rect">
            <a:avLst/>
          </a:prstGeom>
          <a:ln w="12700">
            <a:miter lim="400000"/>
          </a:ln>
        </p:spPr>
      </p:pic>
      <p:pic>
        <p:nvPicPr>
          <p:cNvPr id="18" name="Image" descr="Image">
            <a:extLst>
              <a:ext uri="{FF2B5EF4-FFF2-40B4-BE49-F238E27FC236}">
                <a16:creationId xmlns:a16="http://schemas.microsoft.com/office/drawing/2014/main" id="{47F4FBDF-853B-6D0E-5D1F-66F9F0B929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0587" y="5205436"/>
            <a:ext cx="1063558" cy="598251"/>
          </a:xfrm>
          <a:prstGeom prst="rect">
            <a:avLst/>
          </a:prstGeom>
          <a:ln w="12700">
            <a:miter lim="400000"/>
          </a:ln>
        </p:spPr>
      </p:pic>
      <p:sp>
        <p:nvSpPr>
          <p:cNvPr id="19" name="Double Arrow">
            <a:extLst>
              <a:ext uri="{FF2B5EF4-FFF2-40B4-BE49-F238E27FC236}">
                <a16:creationId xmlns:a16="http://schemas.microsoft.com/office/drawing/2014/main" id="{73987E83-3D60-0F92-ADAC-58B62A5E52E3}"/>
              </a:ext>
            </a:extLst>
          </p:cNvPr>
          <p:cNvSpPr/>
          <p:nvPr/>
        </p:nvSpPr>
        <p:spPr>
          <a:xfrm rot="16200000">
            <a:off x="3294083" y="45811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0" name="TextBox 19">
            <a:extLst>
              <a:ext uri="{FF2B5EF4-FFF2-40B4-BE49-F238E27FC236}">
                <a16:creationId xmlns:a16="http://schemas.microsoft.com/office/drawing/2014/main" id="{EEA35F79-52E6-1DFB-D006-406B64A1C909}"/>
              </a:ext>
            </a:extLst>
          </p:cNvPr>
          <p:cNvSpPr txBox="1"/>
          <p:nvPr/>
        </p:nvSpPr>
        <p:spPr>
          <a:xfrm>
            <a:off x="3117381" y="5808603"/>
            <a:ext cx="1056764" cy="276999"/>
          </a:xfrm>
          <a:prstGeom prst="rect">
            <a:avLst/>
          </a:prstGeom>
          <a:noFill/>
        </p:spPr>
        <p:txBody>
          <a:bodyPr wrap="none" rtlCol="0">
            <a:spAutoFit/>
          </a:bodyPr>
          <a:lstStyle/>
          <a:p>
            <a:r>
              <a:rPr lang="en-US" sz="1200" dirty="0"/>
              <a:t>(in progress)</a:t>
            </a:r>
          </a:p>
        </p:txBody>
      </p:sp>
      <p:sp>
        <p:nvSpPr>
          <p:cNvPr id="3" name="Text Box 4">
            <a:extLst>
              <a:ext uri="{FF2B5EF4-FFF2-40B4-BE49-F238E27FC236}">
                <a16:creationId xmlns:a16="http://schemas.microsoft.com/office/drawing/2014/main" id="{D02AFAD9-36A0-8096-CDB2-144F13B45CEA}"/>
              </a:ext>
            </a:extLst>
          </p:cNvPr>
          <p:cNvSpPr txBox="1">
            <a:spLocks noChangeArrowheads="1"/>
          </p:cNvSpPr>
          <p:nvPr/>
        </p:nvSpPr>
        <p:spPr bwMode="auto">
          <a:xfrm>
            <a:off x="625200" y="1236077"/>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Slang Embedded profile – supports industrial embedded system development</a:t>
            </a:r>
          </a:p>
        </p:txBody>
      </p:sp>
    </p:spTree>
    <p:extLst>
      <p:ext uri="{BB962C8B-B14F-4D97-AF65-F5344CB8AC3E}">
        <p14:creationId xmlns:p14="http://schemas.microsoft.com/office/powerpoint/2010/main" val="40413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sz="3600" dirty="0"/>
              <a:t>HAMR – Model-driven </a:t>
            </a:r>
            <a:r>
              <a:rPr lang="en-US" sz="3600" dirty="0" err="1"/>
              <a:t>Developemnt</a:t>
            </a:r>
            <a:endParaRPr lang="en-US" sz="3600" dirty="0"/>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
        <p:nvSpPr>
          <p:cNvPr id="7" name="Text Box 4">
            <a:extLst>
              <a:ext uri="{FF2B5EF4-FFF2-40B4-BE49-F238E27FC236}">
                <a16:creationId xmlns:a16="http://schemas.microsoft.com/office/drawing/2014/main" id="{234F9194-3809-F416-B70C-CF135782C31E}"/>
              </a:ext>
            </a:extLst>
          </p:cNvPr>
          <p:cNvSpPr txBox="1">
            <a:spLocks noChangeArrowheads="1"/>
          </p:cNvSpPr>
          <p:nvPr/>
        </p:nvSpPr>
        <p:spPr bwMode="auto">
          <a:xfrm>
            <a:off x="565764" y="1203075"/>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One of the industry-relevant applications of applications of Slang &amp; </a:t>
            </a:r>
            <a:r>
              <a:rPr lang="en-US" sz="1600" dirty="0" err="1"/>
              <a:t>Logika</a:t>
            </a:r>
            <a:endParaRPr lang="en-US" sz="1600" dirty="0"/>
          </a:p>
        </p:txBody>
      </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82D7-B0BC-39AC-063B-26A598EAE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F357-19AC-9ABB-1F43-776FD8B38CD6}"/>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629D9135-D6CB-7464-4415-D1CAFFF42E1C}"/>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dirty="0"/>
          </a:p>
        </p:txBody>
      </p:sp>
      <p:pic>
        <p:nvPicPr>
          <p:cNvPr id="7" name="Image" descr="Image">
            <a:extLst>
              <a:ext uri="{FF2B5EF4-FFF2-40B4-BE49-F238E27FC236}">
                <a16:creationId xmlns:a16="http://schemas.microsoft.com/office/drawing/2014/main" id="{40F0FA17-F333-C09E-7E2B-DDC180480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946481"/>
            <a:ext cx="6553200" cy="3315491"/>
          </a:xfrm>
          <a:prstGeom prst="rect">
            <a:avLst/>
          </a:prstGeom>
          <a:ln w="12700">
            <a:miter lim="400000"/>
          </a:ln>
        </p:spPr>
      </p:pic>
      <p:sp>
        <p:nvSpPr>
          <p:cNvPr id="10" name="TextBox 9">
            <a:extLst>
              <a:ext uri="{FF2B5EF4-FFF2-40B4-BE49-F238E27FC236}">
                <a16:creationId xmlns:a16="http://schemas.microsoft.com/office/drawing/2014/main" id="{F89FC4B3-585C-BDB4-13D6-E003CEB4A525}"/>
              </a:ext>
            </a:extLst>
          </p:cNvPr>
          <p:cNvSpPr txBox="1"/>
          <p:nvPr/>
        </p:nvSpPr>
        <p:spPr>
          <a:xfrm>
            <a:off x="419100" y="5889956"/>
            <a:ext cx="8305800" cy="646331"/>
          </a:xfrm>
          <a:prstGeom prst="rect">
            <a:avLst/>
          </a:prstGeom>
          <a:noFill/>
        </p:spPr>
        <p:txBody>
          <a:bodyPr wrap="square" rtlCol="0">
            <a:spAutoFit/>
          </a:bodyPr>
          <a:lstStyle/>
          <a:p>
            <a:r>
              <a:rPr lang="en-US" sz="1200" dirty="0"/>
              <a:t>Jason Belt, John Hatcliff, Robby, John Shackleton, Jim </a:t>
            </a:r>
            <a:r>
              <a:rPr lang="en-US" sz="1200" dirty="0" err="1"/>
              <a:t>Carciofini</a:t>
            </a:r>
            <a:r>
              <a:rPr lang="en-US" sz="1200" dirty="0"/>
              <a:t>, Todd Carpenter, Eric Mercer, Isaac Amundson, Junaid Babar, Darren </a:t>
            </a:r>
            <a:r>
              <a:rPr lang="en-US" sz="1200" dirty="0" err="1"/>
              <a:t>Cofer</a:t>
            </a:r>
            <a:r>
              <a:rPr lang="en-US" sz="1200" dirty="0"/>
              <a:t>, David Hardin, Karl </a:t>
            </a:r>
            <a:r>
              <a:rPr lang="en-US" sz="1200" dirty="0" err="1"/>
              <a:t>Hoech</a:t>
            </a:r>
            <a:r>
              <a:rPr lang="en-US" sz="1200" dirty="0"/>
              <a:t>, Konrad Slind, Ihor Kuz, Kent Mcleod. “</a:t>
            </a:r>
            <a:r>
              <a:rPr lang="en-US" sz="1200" b="1" dirty="0"/>
              <a:t>Model-Driven Development for the seL4 Microkernel Using the HAMR Framework</a:t>
            </a:r>
            <a:r>
              <a:rPr lang="en-US" sz="1200" dirty="0"/>
              <a:t>”. Journal of Systems Architecture. Volume 134, January 2023</a:t>
            </a:r>
          </a:p>
        </p:txBody>
      </p:sp>
      <p:sp>
        <p:nvSpPr>
          <p:cNvPr id="4" name="Text Box 4">
            <a:extLst>
              <a:ext uri="{FF2B5EF4-FFF2-40B4-BE49-F238E27FC236}">
                <a16:creationId xmlns:a16="http://schemas.microsoft.com/office/drawing/2014/main" id="{DC30F542-76EC-3429-97D2-B00ACAEC3B4C}"/>
              </a:ext>
            </a:extLst>
          </p:cNvPr>
          <p:cNvSpPr txBox="1">
            <a:spLocks noChangeArrowheads="1"/>
          </p:cNvSpPr>
          <p:nvPr/>
        </p:nvSpPr>
        <p:spPr bwMode="auto">
          <a:xfrm>
            <a:off x="609600" y="1229649"/>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Collins technology stack (including HAMR) used to add new cyber-resilient functionality to CH-47 military helicopter mission computing…</a:t>
            </a:r>
          </a:p>
        </p:txBody>
      </p:sp>
      <p:sp>
        <p:nvSpPr>
          <p:cNvPr id="5" name="Text Box 4">
            <a:extLst>
              <a:ext uri="{FF2B5EF4-FFF2-40B4-BE49-F238E27FC236}">
                <a16:creationId xmlns:a16="http://schemas.microsoft.com/office/drawing/2014/main" id="{EFC0812A-95AC-51CE-BD51-43C51E6A173C}"/>
              </a:ext>
            </a:extLst>
          </p:cNvPr>
          <p:cNvSpPr txBox="1">
            <a:spLocks noChangeArrowheads="1"/>
          </p:cNvSpPr>
          <p:nvPr/>
        </p:nvSpPr>
        <p:spPr bwMode="auto">
          <a:xfrm>
            <a:off x="609600" y="5459074"/>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Detailed journal paper on HAMR with seL4 backend</a:t>
            </a:r>
          </a:p>
        </p:txBody>
      </p:sp>
    </p:spTree>
    <p:extLst>
      <p:ext uri="{BB962C8B-B14F-4D97-AF65-F5344CB8AC3E}">
        <p14:creationId xmlns:p14="http://schemas.microsoft.com/office/powerpoint/2010/main" val="134758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9951-EA15-8173-5654-8EC8F680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F0E45-5449-B34A-3DA0-78BBF8542E7C}"/>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D09EBF5B-F393-603A-5AC8-129B5E68F39F}"/>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dirty="0"/>
          </a:p>
        </p:txBody>
      </p:sp>
      <p:pic>
        <p:nvPicPr>
          <p:cNvPr id="4" name="Image" descr="Image">
            <a:extLst>
              <a:ext uri="{FF2B5EF4-FFF2-40B4-BE49-F238E27FC236}">
                <a16:creationId xmlns:a16="http://schemas.microsoft.com/office/drawing/2014/main" id="{CA8A433B-009B-B3F4-8E2F-1CB6017007CF}"/>
              </a:ext>
            </a:extLst>
          </p:cNvPr>
          <p:cNvPicPr>
            <a:picLocks noChangeAspect="1"/>
          </p:cNvPicPr>
          <p:nvPr/>
        </p:nvPicPr>
        <p:blipFill>
          <a:blip r:embed="rId3"/>
          <a:stretch>
            <a:fillRect/>
          </a:stretch>
        </p:blipFill>
        <p:spPr>
          <a:xfrm>
            <a:off x="2869263" y="5334000"/>
            <a:ext cx="4429609" cy="1379029"/>
          </a:xfrm>
          <a:prstGeom prst="rect">
            <a:avLst/>
          </a:prstGeom>
          <a:ln w="12700">
            <a:miter lim="400000"/>
          </a:ln>
        </p:spPr>
      </p:pic>
      <p:pic>
        <p:nvPicPr>
          <p:cNvPr id="5" name="Image" descr="Image">
            <a:extLst>
              <a:ext uri="{FF2B5EF4-FFF2-40B4-BE49-F238E27FC236}">
                <a16:creationId xmlns:a16="http://schemas.microsoft.com/office/drawing/2014/main" id="{201BE444-9673-501C-CA23-437172F5C2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1908" y="2798327"/>
            <a:ext cx="1276964" cy="1702618"/>
          </a:xfrm>
          <a:prstGeom prst="rect">
            <a:avLst/>
          </a:prstGeom>
          <a:ln w="12700">
            <a:miter lim="400000"/>
          </a:ln>
        </p:spPr>
      </p:pic>
      <p:pic>
        <p:nvPicPr>
          <p:cNvPr id="8" name="Image" descr="Image">
            <a:extLst>
              <a:ext uri="{FF2B5EF4-FFF2-40B4-BE49-F238E27FC236}">
                <a16:creationId xmlns:a16="http://schemas.microsoft.com/office/drawing/2014/main" id="{0587FDB4-39B8-6C04-A5EE-3321A0C316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480" y="6098398"/>
            <a:ext cx="2243027" cy="558505"/>
          </a:xfrm>
          <a:prstGeom prst="rect">
            <a:avLst/>
          </a:prstGeom>
          <a:ln w="12700">
            <a:miter lim="400000"/>
          </a:ln>
        </p:spPr>
      </p:pic>
      <p:sp>
        <p:nvSpPr>
          <p:cNvPr id="9" name="TextBox 8">
            <a:extLst>
              <a:ext uri="{FF2B5EF4-FFF2-40B4-BE49-F238E27FC236}">
                <a16:creationId xmlns:a16="http://schemas.microsoft.com/office/drawing/2014/main" id="{8846C489-B42C-4C47-7A35-D7FFC7EB3A44}"/>
              </a:ext>
            </a:extLst>
          </p:cNvPr>
          <p:cNvSpPr txBox="1"/>
          <p:nvPr/>
        </p:nvSpPr>
        <p:spPr>
          <a:xfrm>
            <a:off x="5268686" y="2244329"/>
            <a:ext cx="3886200" cy="523220"/>
          </a:xfrm>
          <a:prstGeom prst="rect">
            <a:avLst/>
          </a:prstGeom>
          <a:noFill/>
        </p:spPr>
        <p:txBody>
          <a:bodyPr wrap="square" rtlCol="0">
            <a:spAutoFit/>
          </a:bodyPr>
          <a:lstStyle/>
          <a:p>
            <a:r>
              <a:rPr lang="en-US" sz="1400" b="1" dirty="0"/>
              <a:t>Current</a:t>
            </a:r>
            <a:r>
              <a:rPr lang="en-US" sz="1400" dirty="0"/>
              <a:t> - Mission computer for UAVs collaborative UAVs </a:t>
            </a:r>
          </a:p>
        </p:txBody>
      </p:sp>
      <p:sp>
        <p:nvSpPr>
          <p:cNvPr id="6" name="Text Box 4">
            <a:extLst>
              <a:ext uri="{FF2B5EF4-FFF2-40B4-BE49-F238E27FC236}">
                <a16:creationId xmlns:a16="http://schemas.microsoft.com/office/drawing/2014/main" id="{C8EF4756-6EE1-CE44-FB37-6080E4DC793A}"/>
              </a:ext>
            </a:extLst>
          </p:cNvPr>
          <p:cNvSpPr txBox="1">
            <a:spLocks noChangeArrowheads="1"/>
          </p:cNvSpPr>
          <p:nvPr/>
        </p:nvSpPr>
        <p:spPr bwMode="auto">
          <a:xfrm>
            <a:off x="628336" y="1245662"/>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 DARPA PROVERS, HAMR is being used to develop an experimental version of the infrastructure for Collins “Air Launched Effects” platform that provides increased modularity and security --- (final development will be SysMLv2 to Rust)</a:t>
            </a:r>
          </a:p>
        </p:txBody>
      </p:sp>
      <p:pic>
        <p:nvPicPr>
          <p:cNvPr id="7" name="Picture 6">
            <a:extLst>
              <a:ext uri="{FF2B5EF4-FFF2-40B4-BE49-F238E27FC236}">
                <a16:creationId xmlns:a16="http://schemas.microsoft.com/office/drawing/2014/main" id="{62679192-30C4-18D6-BE4B-9C0586DD60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458" y="2327631"/>
            <a:ext cx="4495800" cy="2315479"/>
          </a:xfrm>
          <a:prstGeom prst="rect">
            <a:avLst/>
          </a:prstGeom>
        </p:spPr>
      </p:pic>
      <p:sp>
        <p:nvSpPr>
          <p:cNvPr id="10" name="TextBox 9">
            <a:extLst>
              <a:ext uri="{FF2B5EF4-FFF2-40B4-BE49-F238E27FC236}">
                <a16:creationId xmlns:a16="http://schemas.microsoft.com/office/drawing/2014/main" id="{235F63C6-2EC4-BD63-6D68-5FF13D8B2CD0}"/>
              </a:ext>
            </a:extLst>
          </p:cNvPr>
          <p:cNvSpPr txBox="1"/>
          <p:nvPr/>
        </p:nvSpPr>
        <p:spPr>
          <a:xfrm>
            <a:off x="1600200" y="4781342"/>
            <a:ext cx="4864280" cy="307777"/>
          </a:xfrm>
          <a:prstGeom prst="rect">
            <a:avLst/>
          </a:prstGeom>
          <a:noFill/>
        </p:spPr>
        <p:txBody>
          <a:bodyPr wrap="none" rtlCol="0">
            <a:spAutoFit/>
          </a:bodyPr>
          <a:lstStyle/>
          <a:p>
            <a:r>
              <a:rPr lang="en-US" sz="1400" dirty="0">
                <a:hlinkClick r:id="rId7"/>
              </a:rPr>
              <a:t>https://youtu.be/SwPJHmZQMaM?si=NwTdb3VFpV-MxSre</a:t>
            </a:r>
            <a:endParaRPr lang="en-US" sz="1400" dirty="0"/>
          </a:p>
        </p:txBody>
      </p:sp>
      <p:sp>
        <p:nvSpPr>
          <p:cNvPr id="11" name="TextBox 10">
            <a:extLst>
              <a:ext uri="{FF2B5EF4-FFF2-40B4-BE49-F238E27FC236}">
                <a16:creationId xmlns:a16="http://schemas.microsoft.com/office/drawing/2014/main" id="{C3EE1B67-78E0-5EC4-7678-045DA29D3F19}"/>
              </a:ext>
            </a:extLst>
          </p:cNvPr>
          <p:cNvSpPr txBox="1"/>
          <p:nvPr/>
        </p:nvSpPr>
        <p:spPr>
          <a:xfrm>
            <a:off x="833621" y="4750564"/>
            <a:ext cx="832279" cy="369332"/>
          </a:xfrm>
          <a:prstGeom prst="rect">
            <a:avLst/>
          </a:prstGeom>
          <a:noFill/>
        </p:spPr>
        <p:txBody>
          <a:bodyPr wrap="none" rtlCol="0">
            <a:spAutoFit/>
          </a:bodyPr>
          <a:lstStyle/>
          <a:p>
            <a:r>
              <a:rPr lang="en-US" sz="1800" dirty="0"/>
              <a:t>Video:</a:t>
            </a:r>
          </a:p>
        </p:txBody>
      </p:sp>
    </p:spTree>
    <p:extLst>
      <p:ext uri="{BB962C8B-B14F-4D97-AF65-F5344CB8AC3E}">
        <p14:creationId xmlns:p14="http://schemas.microsoft.com/office/powerpoint/2010/main" val="97453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D69E-1C26-A682-42C2-0BAC14FBE8A1}"/>
              </a:ext>
            </a:extLst>
          </p:cNvPr>
          <p:cNvSpPr>
            <a:spLocks noGrp="1"/>
          </p:cNvSpPr>
          <p:nvPr>
            <p:ph type="title"/>
          </p:nvPr>
        </p:nvSpPr>
        <p:spPr/>
        <p:txBody>
          <a:bodyPr/>
          <a:lstStyle/>
          <a:p>
            <a:r>
              <a:rPr lang="en-US" dirty="0"/>
              <a:t>Slang Is Part of </a:t>
            </a:r>
            <a:r>
              <a:rPr lang="en-US" dirty="0" err="1"/>
              <a:t>Sireum</a:t>
            </a:r>
            <a:endParaRPr lang="en-US" dirty="0"/>
          </a:p>
        </p:txBody>
      </p:sp>
      <p:sp>
        <p:nvSpPr>
          <p:cNvPr id="6" name="Content Placeholder 5">
            <a:extLst>
              <a:ext uri="{FF2B5EF4-FFF2-40B4-BE49-F238E27FC236}">
                <a16:creationId xmlns:a16="http://schemas.microsoft.com/office/drawing/2014/main" id="{ED99A320-B75F-4935-FA9E-C1DA864E0B17}"/>
              </a:ext>
            </a:extLst>
          </p:cNvPr>
          <p:cNvSpPr>
            <a:spLocks noGrp="1"/>
          </p:cNvSpPr>
          <p:nvPr>
            <p:ph idx="1"/>
          </p:nvPr>
        </p:nvSpPr>
        <p:spPr>
          <a:xfrm>
            <a:off x="685800" y="3333354"/>
            <a:ext cx="8153400" cy="3067445"/>
          </a:xfrm>
        </p:spPr>
        <p:txBody>
          <a:bodyPr/>
          <a:lstStyle/>
          <a:p>
            <a:r>
              <a:rPr lang="en-US" sz="2000" dirty="0"/>
              <a:t>Slang (the </a:t>
            </a:r>
            <a:r>
              <a:rPr lang="en-US" sz="2000" b="1" dirty="0" err="1"/>
              <a:t>S</a:t>
            </a:r>
            <a:r>
              <a:rPr lang="en-US" sz="2000" dirty="0" err="1"/>
              <a:t>ireum</a:t>
            </a:r>
            <a:r>
              <a:rPr lang="en-US" sz="2000" dirty="0"/>
              <a:t> </a:t>
            </a:r>
            <a:r>
              <a:rPr lang="en-US" sz="2000" b="1" dirty="0"/>
              <a:t>Lang</a:t>
            </a:r>
            <a:r>
              <a:rPr lang="en-US" sz="2000" dirty="0"/>
              <a:t>uage)</a:t>
            </a:r>
          </a:p>
          <a:p>
            <a:r>
              <a:rPr lang="en-US" sz="2000" dirty="0" err="1"/>
              <a:t>Logika</a:t>
            </a:r>
            <a:r>
              <a:rPr lang="en-US" sz="2000" dirty="0"/>
              <a:t> – symbolic execution-based verifier for Slang</a:t>
            </a:r>
          </a:p>
          <a:p>
            <a:r>
              <a:rPr lang="en-US" sz="2000" dirty="0"/>
              <a:t>HAMR -- model-driven development for AADL &amp; SysMLv2</a:t>
            </a:r>
          </a:p>
          <a:p>
            <a:r>
              <a:rPr lang="en-US" sz="2000" dirty="0"/>
              <a:t>IVE – IntelliJ and </a:t>
            </a:r>
            <a:r>
              <a:rPr lang="en-US" sz="2000" dirty="0" err="1"/>
              <a:t>VSCode</a:t>
            </a:r>
            <a:r>
              <a:rPr lang="en-US" sz="2000" dirty="0"/>
              <a:t> plug-ins for HAMR, Slang, </a:t>
            </a:r>
            <a:r>
              <a:rPr lang="en-US" sz="2000" dirty="0" err="1"/>
              <a:t>Logika</a:t>
            </a:r>
            <a:endParaRPr lang="en-US" sz="2000" dirty="0"/>
          </a:p>
          <a:p>
            <a:r>
              <a:rPr lang="en-US" sz="2000" dirty="0"/>
              <a:t>Slang to C/Rust </a:t>
            </a:r>
            <a:r>
              <a:rPr lang="en-US" sz="2000" dirty="0" err="1"/>
              <a:t>transpilers</a:t>
            </a:r>
            <a:endParaRPr lang="en-US" sz="2000" dirty="0"/>
          </a:p>
          <a:p>
            <a:r>
              <a:rPr lang="en-US" sz="2000" dirty="0" err="1"/>
              <a:t>Proyek</a:t>
            </a:r>
            <a:r>
              <a:rPr lang="en-US" sz="2000" dirty="0"/>
              <a:t> – build system</a:t>
            </a:r>
          </a:p>
          <a:p>
            <a:r>
              <a:rPr lang="en-US" sz="2000" dirty="0"/>
              <a:t>Language processing infrastructure (ASTs, parsing, type-checking, etc.)</a:t>
            </a:r>
          </a:p>
          <a:p>
            <a:r>
              <a:rPr lang="en-US" sz="2000" dirty="0"/>
              <a:t>…</a:t>
            </a:r>
          </a:p>
        </p:txBody>
      </p:sp>
      <p:sp>
        <p:nvSpPr>
          <p:cNvPr id="3" name="Slide Number Placeholder 2">
            <a:extLst>
              <a:ext uri="{FF2B5EF4-FFF2-40B4-BE49-F238E27FC236}">
                <a16:creationId xmlns:a16="http://schemas.microsoft.com/office/drawing/2014/main" id="{BC012752-539F-27B2-84C8-BE6AD4E6E256}"/>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4" name="Picture 3">
            <a:extLst>
              <a:ext uri="{FF2B5EF4-FFF2-40B4-BE49-F238E27FC236}">
                <a16:creationId xmlns:a16="http://schemas.microsoft.com/office/drawing/2014/main" id="{80276E63-1B70-4DA8-0242-342AB2672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71600"/>
            <a:ext cx="5181600" cy="1733155"/>
          </a:xfrm>
          <a:prstGeom prst="rect">
            <a:avLst/>
          </a:prstGeom>
        </p:spPr>
      </p:pic>
      <p:sp>
        <p:nvSpPr>
          <p:cNvPr id="5" name="TextBox 4">
            <a:extLst>
              <a:ext uri="{FF2B5EF4-FFF2-40B4-BE49-F238E27FC236}">
                <a16:creationId xmlns:a16="http://schemas.microsoft.com/office/drawing/2014/main" id="{D2416BA9-534D-FDAD-29A8-E807619F6712}"/>
              </a:ext>
            </a:extLst>
          </p:cNvPr>
          <p:cNvSpPr txBox="1"/>
          <p:nvPr/>
        </p:nvSpPr>
        <p:spPr>
          <a:xfrm>
            <a:off x="5970104" y="1453347"/>
            <a:ext cx="2716696" cy="1323439"/>
          </a:xfrm>
          <a:prstGeom prst="rect">
            <a:avLst/>
          </a:prstGeom>
          <a:noFill/>
        </p:spPr>
        <p:txBody>
          <a:bodyPr wrap="square" rtlCol="0">
            <a:spAutoFit/>
          </a:bodyPr>
          <a:lstStyle/>
          <a:p>
            <a:r>
              <a:rPr lang="en-US" sz="1600" dirty="0"/>
              <a:t>A collection of infrastructure and tools for high-assurance system development from Kansas State (led by Prof. Robby)</a:t>
            </a:r>
          </a:p>
        </p:txBody>
      </p:sp>
    </p:spTree>
    <p:extLst>
      <p:ext uri="{BB962C8B-B14F-4D97-AF65-F5344CB8AC3E}">
        <p14:creationId xmlns:p14="http://schemas.microsoft.com/office/powerpoint/2010/main" val="40494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67D78-EE45-C255-E59A-FA9DB8910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C2318-23EE-20F8-761B-5544DEA8D01D}"/>
              </a:ext>
            </a:extLst>
          </p:cNvPr>
          <p:cNvSpPr>
            <a:spLocks noGrp="1"/>
          </p:cNvSpPr>
          <p:nvPr>
            <p:ph type="title"/>
          </p:nvPr>
        </p:nvSpPr>
        <p:spPr/>
        <p:txBody>
          <a:bodyPr/>
          <a:lstStyle/>
          <a:p>
            <a:r>
              <a:rPr lang="en-US" sz="3200" dirty="0"/>
              <a:t>Most of </a:t>
            </a:r>
            <a:r>
              <a:rPr lang="en-US" sz="3200" dirty="0" err="1"/>
              <a:t>Sireum</a:t>
            </a:r>
            <a:r>
              <a:rPr lang="en-US" sz="3200" dirty="0"/>
              <a:t> is Implemented in Slang</a:t>
            </a:r>
          </a:p>
        </p:txBody>
      </p:sp>
      <p:sp>
        <p:nvSpPr>
          <p:cNvPr id="3" name="Slide Number Placeholder 2">
            <a:extLst>
              <a:ext uri="{FF2B5EF4-FFF2-40B4-BE49-F238E27FC236}">
                <a16:creationId xmlns:a16="http://schemas.microsoft.com/office/drawing/2014/main" id="{959B41E2-D89E-3E3D-9A73-575D90BF43C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pic>
        <p:nvPicPr>
          <p:cNvPr id="9" name="Picture 8">
            <a:extLst>
              <a:ext uri="{FF2B5EF4-FFF2-40B4-BE49-F238E27FC236}">
                <a16:creationId xmlns:a16="http://schemas.microsoft.com/office/drawing/2014/main" id="{4F068E9A-33B4-6257-3B32-9C4F5291C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683267"/>
            <a:ext cx="8777646" cy="4717533"/>
          </a:xfrm>
          <a:prstGeom prst="rect">
            <a:avLst/>
          </a:prstGeom>
        </p:spPr>
      </p:pic>
      <p:sp>
        <p:nvSpPr>
          <p:cNvPr id="10" name="Text Box 4">
            <a:extLst>
              <a:ext uri="{FF2B5EF4-FFF2-40B4-BE49-F238E27FC236}">
                <a16:creationId xmlns:a16="http://schemas.microsoft.com/office/drawing/2014/main" id="{0A606391-8506-3F4F-6FC9-EC7DDB29ED04}"/>
              </a:ext>
            </a:extLst>
          </p:cNvPr>
          <p:cNvSpPr txBox="1">
            <a:spLocks noChangeArrowheads="1"/>
          </p:cNvSpPr>
          <p:nvPr/>
        </p:nvSpPr>
        <p:spPr bwMode="auto">
          <a:xfrm>
            <a:off x="152400" y="1243856"/>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Over 180K SLOC of </a:t>
            </a:r>
            <a:r>
              <a:rPr lang="en-US" altLang="en-US" sz="1600" dirty="0" err="1"/>
              <a:t>Sireum</a:t>
            </a:r>
            <a:r>
              <a:rPr lang="en-US" altLang="en-US" sz="1600" dirty="0"/>
              <a:t> is implemented in Slang</a:t>
            </a:r>
          </a:p>
        </p:txBody>
      </p:sp>
      <p:sp>
        <p:nvSpPr>
          <p:cNvPr id="11" name="Rectangle 10">
            <a:extLst>
              <a:ext uri="{FF2B5EF4-FFF2-40B4-BE49-F238E27FC236}">
                <a16:creationId xmlns:a16="http://schemas.microsoft.com/office/drawing/2014/main" id="{9FB140CD-475B-DDF0-6301-81A0A8DD5ACC}"/>
              </a:ext>
            </a:extLst>
          </p:cNvPr>
          <p:cNvSpPr/>
          <p:nvPr/>
        </p:nvSpPr>
        <p:spPr bwMode="auto">
          <a:xfrm>
            <a:off x="457200" y="2514600"/>
            <a:ext cx="3352800" cy="3810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812279748"/>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206542</TotalTime>
  <Words>1613</Words>
  <Application>Microsoft Macintosh PowerPoint</Application>
  <PresentationFormat>On-screen Show (4:3)</PresentationFormat>
  <Paragraphs>196</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Courier New</vt:lpstr>
      <vt:lpstr>Menlo-Regular</vt:lpstr>
      <vt:lpstr>Microsoft Sans Serif</vt:lpstr>
      <vt:lpstr>Tahoma</vt:lpstr>
      <vt:lpstr>Times New Roman</vt:lpstr>
      <vt:lpstr>Wingdings</vt:lpstr>
      <vt:lpstr>Blends</vt:lpstr>
      <vt:lpstr>Slang:  A Safety-Critical Subset of Scala</vt:lpstr>
      <vt:lpstr>Slang &amp; Logika</vt:lpstr>
      <vt:lpstr>Slang-based Development</vt:lpstr>
      <vt:lpstr>Slang-based Development</vt:lpstr>
      <vt:lpstr>HAMR – Model-driven Developemnt</vt:lpstr>
      <vt:lpstr>HAMR – Collins Aerospace</vt:lpstr>
      <vt:lpstr>HAMR – Collins Aerospace</vt:lpstr>
      <vt:lpstr>Slang Is Part of Sireum</vt:lpstr>
      <vt:lpstr>Most of Sireum is Implemented in Slang</vt:lpstr>
      <vt:lpstr>Slang Contracts  and Automated Verification via Symbolic Execution (Logika)</vt:lpstr>
      <vt:lpstr>Logika – Distinctive Features</vt:lpstr>
      <vt:lpstr>Logika Verification Featureful, Integrated Capabilities</vt:lpstr>
      <vt:lpstr>Logika Scalability Strategies</vt:lpstr>
      <vt:lpstr>Proven in Teaching</vt:lpstr>
      <vt:lpstr>Pedagogical Support</vt:lpstr>
      <vt:lpstr>Pedagogical Support</vt:lpstr>
      <vt:lpstr>Pedagogical Support</vt:lpstr>
      <vt:lpstr>Free Online Textbook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1411</cp:revision>
  <cp:lastPrinted>2023-09-28T13:37:11Z</cp:lastPrinted>
  <dcterms:created xsi:type="dcterms:W3CDTF">2016-11-14T12:47:14Z</dcterms:created>
  <dcterms:modified xsi:type="dcterms:W3CDTF">2024-10-21T20:51:06Z</dcterms:modified>
</cp:coreProperties>
</file>